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32"/>
  </p:handoutMasterIdLst>
  <p:sldIdLst>
    <p:sldId id="256" r:id="rId2"/>
    <p:sldId id="257" r:id="rId3"/>
    <p:sldId id="290" r:id="rId4"/>
    <p:sldId id="271" r:id="rId5"/>
    <p:sldId id="272" r:id="rId6"/>
    <p:sldId id="266" r:id="rId7"/>
    <p:sldId id="269" r:id="rId8"/>
    <p:sldId id="267" r:id="rId9"/>
    <p:sldId id="264" r:id="rId10"/>
    <p:sldId id="268" r:id="rId11"/>
    <p:sldId id="265" r:id="rId12"/>
    <p:sldId id="270" r:id="rId13"/>
    <p:sldId id="283" r:id="rId14"/>
    <p:sldId id="276" r:id="rId15"/>
    <p:sldId id="279" r:id="rId16"/>
    <p:sldId id="282" r:id="rId17"/>
    <p:sldId id="277" r:id="rId18"/>
    <p:sldId id="278" r:id="rId19"/>
    <p:sldId id="273" r:id="rId20"/>
    <p:sldId id="274" r:id="rId21"/>
    <p:sldId id="275" r:id="rId22"/>
    <p:sldId id="280" r:id="rId23"/>
    <p:sldId id="281" r:id="rId24"/>
    <p:sldId id="259" r:id="rId25"/>
    <p:sldId id="285" r:id="rId26"/>
    <p:sldId id="284" r:id="rId27"/>
    <p:sldId id="286" r:id="rId28"/>
    <p:sldId id="287" r:id="rId29"/>
    <p:sldId id="288" r:id="rId30"/>
    <p:sldId id="289" r:id="rId31"/>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CC"/>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 stiliaus, lentelės tinkleli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lt-LT"/>
          </a:p>
        </p:txBody>
      </p:sp>
      <p:sp>
        <p:nvSpPr>
          <p:cNvPr id="3" name="Datos vietos rezervavimo ženklas 2"/>
          <p:cNvSpPr>
            <a:spLocks noGrp="1"/>
          </p:cNvSpPr>
          <p:nvPr>
            <p:ph type="dt" sz="quarter" idx="1"/>
          </p:nvPr>
        </p:nvSpPr>
        <p:spPr>
          <a:xfrm>
            <a:off x="3850443" y="0"/>
            <a:ext cx="2945659" cy="496332"/>
          </a:xfrm>
          <a:prstGeom prst="rect">
            <a:avLst/>
          </a:prstGeom>
        </p:spPr>
        <p:txBody>
          <a:bodyPr vert="horz" lIns="93177" tIns="46589" rIns="93177" bIns="46589" rtlCol="0"/>
          <a:lstStyle>
            <a:lvl1pPr algn="r">
              <a:defRPr sz="1200"/>
            </a:lvl1pPr>
          </a:lstStyle>
          <a:p>
            <a:fld id="{634525E4-46FD-4282-8F83-4A24825F93C0}" type="datetimeFigureOut">
              <a:rPr lang="lt-LT" smtClean="0"/>
              <a:t>2018.02.19</a:t>
            </a:fld>
            <a:endParaRPr lang="lt-LT"/>
          </a:p>
        </p:txBody>
      </p:sp>
      <p:sp>
        <p:nvSpPr>
          <p:cNvPr id="4" name="Poraštės vietos rezervavimo ženklas 3"/>
          <p:cNvSpPr>
            <a:spLocks noGrp="1"/>
          </p:cNvSpPr>
          <p:nvPr>
            <p:ph type="ftr" sz="quarter" idx="2"/>
          </p:nvPr>
        </p:nvSpPr>
        <p:spPr>
          <a:xfrm>
            <a:off x="0" y="9428584"/>
            <a:ext cx="2945659" cy="496332"/>
          </a:xfrm>
          <a:prstGeom prst="rect">
            <a:avLst/>
          </a:prstGeom>
        </p:spPr>
        <p:txBody>
          <a:bodyPr vert="horz" lIns="93177" tIns="46589" rIns="93177" bIns="46589"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50443" y="9428584"/>
            <a:ext cx="2945659" cy="496332"/>
          </a:xfrm>
          <a:prstGeom prst="rect">
            <a:avLst/>
          </a:prstGeom>
        </p:spPr>
        <p:txBody>
          <a:bodyPr vert="horz" lIns="93177" tIns="46589" rIns="93177" bIns="46589" rtlCol="0" anchor="b"/>
          <a:lstStyle>
            <a:lvl1pPr algn="r">
              <a:defRPr sz="1200"/>
            </a:lvl1pPr>
          </a:lstStyle>
          <a:p>
            <a:fld id="{0DB499EA-C441-49E8-B65C-F7788CEBCB48}" type="slidenum">
              <a:rPr lang="lt-LT" smtClean="0"/>
              <a:t>‹#›</a:t>
            </a:fld>
            <a:endParaRPr lang="lt-LT"/>
          </a:p>
        </p:txBody>
      </p:sp>
    </p:spTree>
    <p:extLst>
      <p:ext uri="{BB962C8B-B14F-4D97-AF65-F5344CB8AC3E}">
        <p14:creationId xmlns:p14="http://schemas.microsoft.com/office/powerpoint/2010/main" val="25245022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09F6C16C-9F46-4DEA-8DDA-13D17496C701}" type="datetimeFigureOut">
              <a:rPr lang="lt-LT" smtClean="0"/>
              <a:t>2018.02.19</a:t>
            </a:fld>
            <a:endParaRPr lang="lt-LT"/>
          </a:p>
        </p:txBody>
      </p:sp>
      <p:sp>
        <p:nvSpPr>
          <p:cNvPr id="5" name="Footer Placeholder 4"/>
          <p:cNvSpPr>
            <a:spLocks noGrp="1"/>
          </p:cNvSpPr>
          <p:nvPr>
            <p:ph type="ftr" sz="quarter" idx="11"/>
          </p:nvPr>
        </p:nvSpPr>
        <p:spPr/>
        <p:txBody>
          <a:bodyPr/>
          <a:lstStyle/>
          <a:p>
            <a:endParaRPr lang="lt-LT"/>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7CAF0DC-3D7D-4F1D-8757-AF1F2A1AF09C}"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09F6C16C-9F46-4DEA-8DDA-13D17496C701}" type="datetimeFigureOut">
              <a:rPr lang="lt-LT" smtClean="0"/>
              <a:t>2018.02.19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7CAF0DC-3D7D-4F1D-8757-AF1F2A1AF09C}"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09F6C16C-9F46-4DEA-8DDA-13D17496C701}" type="datetimeFigureOut">
              <a:rPr lang="lt-LT" smtClean="0"/>
              <a:t>2018.02.19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7CAF0DC-3D7D-4F1D-8757-AF1F2A1AF09C}"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09F6C16C-9F46-4DEA-8DDA-13D17496C701}" type="datetimeFigureOut">
              <a:rPr lang="lt-LT" smtClean="0"/>
              <a:t>2018.02.19</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7CAF0DC-3D7D-4F1D-8757-AF1F2A1AF09C}"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7" name="Date Placeholder 6"/>
          <p:cNvSpPr>
            <a:spLocks noGrp="1"/>
          </p:cNvSpPr>
          <p:nvPr>
            <p:ph type="dt" sz="half" idx="10"/>
          </p:nvPr>
        </p:nvSpPr>
        <p:spPr/>
        <p:txBody>
          <a:bodyPr/>
          <a:lstStyle/>
          <a:p>
            <a:fld id="{09F6C16C-9F46-4DEA-8DDA-13D17496C701}" type="datetimeFigureOut">
              <a:rPr lang="lt-LT" smtClean="0"/>
              <a:t>2018.02.19</a:t>
            </a:fld>
            <a:endParaRPr lang="lt-LT"/>
          </a:p>
        </p:txBody>
      </p:sp>
      <p:sp>
        <p:nvSpPr>
          <p:cNvPr id="8" name="Slide Number Placeholder 7"/>
          <p:cNvSpPr>
            <a:spLocks noGrp="1"/>
          </p:cNvSpPr>
          <p:nvPr>
            <p:ph type="sldNum" sz="quarter" idx="11"/>
          </p:nvPr>
        </p:nvSpPr>
        <p:spPr/>
        <p:txBody>
          <a:bodyPr/>
          <a:lstStyle/>
          <a:p>
            <a:fld id="{17CAF0DC-3D7D-4F1D-8757-AF1F2A1AF09C}" type="slidenum">
              <a:rPr lang="lt-LT" smtClean="0"/>
              <a:t>‹#›</a:t>
            </a:fld>
            <a:endParaRPr lang="lt-LT"/>
          </a:p>
        </p:txBody>
      </p:sp>
      <p:sp>
        <p:nvSpPr>
          <p:cNvPr id="9" name="Footer Placeholder 8"/>
          <p:cNvSpPr>
            <a:spLocks noGrp="1"/>
          </p:cNvSpPr>
          <p:nvPr>
            <p:ph type="ftr" sz="quarter" idx="12"/>
          </p:nvPr>
        </p:nvSpPr>
        <p:spPr/>
        <p:txBody>
          <a:bodyPr/>
          <a:lstStyle/>
          <a:p>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09F6C16C-9F46-4DEA-8DDA-13D17496C701}" type="datetimeFigureOut">
              <a:rPr lang="lt-LT" smtClean="0"/>
              <a:t>2018.02.19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7CAF0DC-3D7D-4F1D-8757-AF1F2A1AF09C}"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lt-LT" smtClean="0"/>
              <a:t>Spustelėję redag. ruoš. teksto stilių</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09F6C16C-9F46-4DEA-8DDA-13D17496C701}" type="datetimeFigureOut">
              <a:rPr lang="lt-LT" smtClean="0"/>
              <a:t>2018.02.19</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17CAF0DC-3D7D-4F1D-8757-AF1F2A1AF09C}"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Date Placeholder 2"/>
          <p:cNvSpPr>
            <a:spLocks noGrp="1"/>
          </p:cNvSpPr>
          <p:nvPr>
            <p:ph type="dt" sz="half" idx="10"/>
          </p:nvPr>
        </p:nvSpPr>
        <p:spPr/>
        <p:txBody>
          <a:bodyPr/>
          <a:lstStyle/>
          <a:p>
            <a:fld id="{09F6C16C-9F46-4DEA-8DDA-13D17496C701}" type="datetimeFigureOut">
              <a:rPr lang="lt-LT" smtClean="0"/>
              <a:t>2018.02.19</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17CAF0DC-3D7D-4F1D-8757-AF1F2A1AF09C}"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6C16C-9F46-4DEA-8DDA-13D17496C701}" type="datetimeFigureOut">
              <a:rPr lang="lt-LT" smtClean="0"/>
              <a:t>2018.02.19</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17CAF0DC-3D7D-4F1D-8757-AF1F2A1AF09C}"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09F6C16C-9F46-4DEA-8DDA-13D17496C701}" type="datetimeFigureOut">
              <a:rPr lang="lt-LT" smtClean="0"/>
              <a:t>2018.02.19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7CAF0DC-3D7D-4F1D-8757-AF1F2A1AF09C}" type="slidenum">
              <a:rPr lang="lt-LT" smtClean="0"/>
              <a:t>‹#›</a:t>
            </a:fld>
            <a:endParaRPr lang="lt-LT"/>
          </a:p>
        </p:txBody>
      </p:sp>
      <p:sp>
        <p:nvSpPr>
          <p:cNvPr id="8" name="Title 7"/>
          <p:cNvSpPr>
            <a:spLocks noGrp="1"/>
          </p:cNvSpPr>
          <p:nvPr>
            <p:ph type="title"/>
          </p:nvPr>
        </p:nvSpPr>
        <p:spPr/>
        <p:txBody>
          <a:bodyPr/>
          <a:lstStyle/>
          <a:p>
            <a:r>
              <a:rPr lang="lt-LT" smtClean="0"/>
              <a:t>Spustelėję redag. ruoš. pavad. stilių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09F6C16C-9F46-4DEA-8DDA-13D17496C701}" type="datetimeFigureOut">
              <a:rPr lang="lt-LT" smtClean="0"/>
              <a:t>2018.02.19</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7CAF0DC-3D7D-4F1D-8757-AF1F2A1AF09C}" type="slidenum">
              <a:rPr lang="lt-LT" smtClean="0"/>
              <a:t>‹#›</a:t>
            </a:fld>
            <a:endParaRPr lang="lt-LT"/>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lt-LT" smtClean="0"/>
              <a:t>Spustelėję redag. ruoš. pavad. stilių</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9F6C16C-9F46-4DEA-8DDA-13D17496C701}" type="datetimeFigureOut">
              <a:rPr lang="lt-LT" smtClean="0"/>
              <a:t>2018.02.19</a:t>
            </a:fld>
            <a:endParaRPr lang="lt-LT"/>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lt-LT"/>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7CAF0DC-3D7D-4F1D-8757-AF1F2A1AF09C}" type="slidenum">
              <a:rPr lang="lt-LT" smtClean="0"/>
              <a:t>‹#›</a:t>
            </a:fld>
            <a:endParaRPr lang="lt-LT"/>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0648"/>
            <a:ext cx="8928992" cy="6801862"/>
          </a:xfrm>
          <a:prstGeom prst="rect">
            <a:avLst/>
          </a:prstGeom>
          <a:noFill/>
        </p:spPr>
        <p:txBody>
          <a:bodyPr wrap="square" rtlCol="0">
            <a:spAutoFit/>
          </a:bodyPr>
          <a:lstStyle/>
          <a:p>
            <a:pPr algn="ctr"/>
            <a:r>
              <a:rPr lang="lt-LT" sz="4000" dirty="0" smtClean="0">
                <a:effectLst>
                  <a:outerShdw blurRad="38100" dist="38100" dir="2700000" algn="tl">
                    <a:srgbClr val="000000">
                      <a:alpha val="43137"/>
                    </a:srgbClr>
                  </a:outerShdw>
                </a:effectLst>
                <a:latin typeface="Calibri" pitchFamily="34" charset="0"/>
                <a:cs typeface="Calibri" pitchFamily="34" charset="0"/>
              </a:rPr>
              <a:t>ŠVĖKŠNOS „SAULĖS“ GIMNAZIJOS VEIKLOS KOKYBĖS </a:t>
            </a:r>
          </a:p>
          <a:p>
            <a:pPr algn="ctr"/>
            <a:r>
              <a:rPr lang="lt-LT" sz="4000" dirty="0" smtClean="0">
                <a:effectLst>
                  <a:outerShdw blurRad="38100" dist="38100" dir="2700000" algn="tl">
                    <a:srgbClr val="000000">
                      <a:alpha val="43137"/>
                    </a:srgbClr>
                  </a:outerShdw>
                </a:effectLst>
                <a:latin typeface="Calibri" pitchFamily="34" charset="0"/>
                <a:cs typeface="Calibri" pitchFamily="34" charset="0"/>
              </a:rPr>
              <a:t>PLAČIOJO ĮSIVERTINIMO REZULTATAI</a:t>
            </a:r>
          </a:p>
          <a:p>
            <a:pPr algn="ctr"/>
            <a:endParaRPr lang="lt-LT" sz="4000" dirty="0">
              <a:effectLst>
                <a:outerShdw blurRad="38100" dist="38100" dir="2700000" algn="tl">
                  <a:srgbClr val="000000">
                    <a:alpha val="43137"/>
                  </a:srgbClr>
                </a:outerShdw>
              </a:effectLst>
              <a:latin typeface="Calibri" pitchFamily="34" charset="0"/>
              <a:cs typeface="Calibri" pitchFamily="34" charset="0"/>
            </a:endParaRPr>
          </a:p>
          <a:p>
            <a:pPr algn="ctr"/>
            <a:endParaRPr lang="lt-LT" sz="4000" dirty="0" smtClean="0">
              <a:effectLst>
                <a:outerShdw blurRad="38100" dist="38100" dir="2700000" algn="tl">
                  <a:srgbClr val="000000">
                    <a:alpha val="43137"/>
                  </a:srgbClr>
                </a:outerShdw>
              </a:effectLst>
              <a:latin typeface="Calibri" pitchFamily="34" charset="0"/>
              <a:cs typeface="Calibri" pitchFamily="34" charset="0"/>
            </a:endParaRPr>
          </a:p>
          <a:p>
            <a:pPr algn="ctr"/>
            <a:endParaRPr lang="lt-LT" sz="4000" dirty="0">
              <a:effectLst>
                <a:outerShdw blurRad="38100" dist="38100" dir="2700000" algn="tl">
                  <a:srgbClr val="000000">
                    <a:alpha val="43137"/>
                  </a:srgbClr>
                </a:outerShdw>
              </a:effectLst>
              <a:latin typeface="Calibri" pitchFamily="34" charset="0"/>
              <a:cs typeface="Calibri" pitchFamily="34" charset="0"/>
            </a:endParaRPr>
          </a:p>
          <a:p>
            <a:pPr algn="r"/>
            <a:endParaRPr lang="lt-LT" sz="2800" i="1" dirty="0">
              <a:effectLst>
                <a:outerShdw blurRad="38100" dist="38100" dir="2700000" algn="tl">
                  <a:srgbClr val="000000">
                    <a:alpha val="43137"/>
                  </a:srgbClr>
                </a:outerShdw>
              </a:effectLst>
              <a:latin typeface="Calibri" pitchFamily="34" charset="0"/>
              <a:cs typeface="Calibri" pitchFamily="34" charset="0"/>
            </a:endParaRPr>
          </a:p>
          <a:p>
            <a:pPr algn="r"/>
            <a:r>
              <a:rPr lang="lt-LT" sz="2400" i="1" dirty="0" smtClean="0">
                <a:effectLst>
                  <a:outerShdw blurRad="38100" dist="38100" dir="2700000" algn="tl">
                    <a:srgbClr val="000000">
                      <a:alpha val="43137"/>
                    </a:srgbClr>
                  </a:outerShdw>
                </a:effectLst>
                <a:latin typeface="Calibri" pitchFamily="34" charset="0"/>
                <a:cs typeface="Calibri" pitchFamily="34" charset="0"/>
              </a:rPr>
              <a:t>Daiva Vileikienė</a:t>
            </a:r>
          </a:p>
          <a:p>
            <a:pPr algn="r"/>
            <a:r>
              <a:rPr lang="lt-LT" sz="2400" i="1" dirty="0" smtClean="0">
                <a:effectLst>
                  <a:outerShdw blurRad="38100" dist="38100" dir="2700000" algn="tl">
                    <a:srgbClr val="000000">
                      <a:alpha val="43137"/>
                    </a:srgbClr>
                  </a:outerShdw>
                </a:effectLst>
                <a:latin typeface="Calibri" pitchFamily="34" charset="0"/>
                <a:cs typeface="Calibri" pitchFamily="34" charset="0"/>
              </a:rPr>
              <a:t>gimnazijos veiklos kokybės įsivertinimo koordinatorė</a:t>
            </a:r>
          </a:p>
          <a:p>
            <a:pPr algn="r"/>
            <a:endParaRPr lang="lt-LT" sz="2800" i="1" dirty="0">
              <a:effectLst>
                <a:outerShdw blurRad="38100" dist="38100" dir="2700000" algn="tl">
                  <a:srgbClr val="000000">
                    <a:alpha val="43137"/>
                  </a:srgbClr>
                </a:outerShdw>
              </a:effectLst>
              <a:latin typeface="Calibri" pitchFamily="34" charset="0"/>
              <a:cs typeface="Calibri" pitchFamily="34" charset="0"/>
            </a:endParaRPr>
          </a:p>
          <a:p>
            <a:pPr algn="r"/>
            <a:endParaRPr lang="lt-LT" sz="2800" i="1" dirty="0" smtClean="0">
              <a:effectLst>
                <a:outerShdw blurRad="38100" dist="38100" dir="2700000" algn="tl">
                  <a:srgbClr val="000000">
                    <a:alpha val="43137"/>
                  </a:srgbClr>
                </a:outerShdw>
              </a:effectLst>
              <a:latin typeface="Calibri" pitchFamily="34" charset="0"/>
              <a:cs typeface="Calibri" pitchFamily="34" charset="0"/>
            </a:endParaRPr>
          </a:p>
          <a:p>
            <a:pPr algn="ctr"/>
            <a:r>
              <a:rPr lang="lt-LT" sz="2000" i="1" dirty="0" smtClean="0">
                <a:effectLst>
                  <a:outerShdw blurRad="38100" dist="38100" dir="2700000" algn="tl">
                    <a:srgbClr val="000000">
                      <a:alpha val="43137"/>
                    </a:srgbClr>
                  </a:outerShdw>
                </a:effectLst>
                <a:latin typeface="Calibri" pitchFamily="34" charset="0"/>
                <a:cs typeface="Calibri" pitchFamily="34" charset="0"/>
              </a:rPr>
              <a:t>2018-02-12 Mokytojų tarybos posėdis</a:t>
            </a:r>
          </a:p>
          <a:p>
            <a:pPr algn="ctr"/>
            <a:endParaRPr lang="lt-LT" sz="2800" dirty="0">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3060300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rgbClr val="0000CC"/>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3.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Ugdymo(si</a:t>
            </a:r>
            <a:r>
              <a:rPr lang="lt-LT" sz="3200" dirty="0" smtClean="0">
                <a:effectLst>
                  <a:outerShdw blurRad="38100" dist="38100" dir="2700000" algn="tl">
                    <a:srgbClr val="000000">
                      <a:alpha val="43137"/>
                    </a:srgbClr>
                  </a:outerShdw>
                </a:effectLst>
                <a:latin typeface="Calibri" pitchFamily="34" charset="0"/>
                <a:cs typeface="Calibri" pitchFamily="34" charset="0"/>
              </a:rPr>
              <a:t>) aplinkos </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3.1. Įgalinanti mokytis fizinė aplinka</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3.1.3. Aplinkų </a:t>
            </a:r>
            <a:r>
              <a:rPr lang="lt-LT" sz="3200" dirty="0" err="1" smtClean="0">
                <a:effectLst>
                  <a:outerShdw blurRad="38100" dist="38100" dir="2700000" algn="tl">
                    <a:srgbClr val="000000">
                      <a:alpha val="43137"/>
                    </a:srgbClr>
                  </a:outerShdw>
                </a:effectLst>
                <a:latin typeface="Calibri" pitchFamily="34" charset="0"/>
                <a:cs typeface="Calibri" pitchFamily="34" charset="0"/>
              </a:rPr>
              <a:t>bendrakūra</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RAKTINIS ŽODIS	     	Mokinių įtraukimas	     					</a:t>
            </a:r>
            <a:r>
              <a:rPr lang="lt-LT" sz="32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(vidurkis – 3,03)</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a:solidFill>
                  <a:srgbClr val="0000CC"/>
                </a:solidFill>
                <a:effectLst>
                  <a:outerShdw blurRad="38100" dist="38100" dir="2700000" algn="tl">
                    <a:srgbClr val="000000">
                      <a:alpha val="43137"/>
                    </a:srgbClr>
                  </a:outerShdw>
                </a:effectLst>
                <a:latin typeface="Calibri" pitchFamily="34" charset="0"/>
                <a:cs typeface="Calibri" pitchFamily="34" charset="0"/>
              </a:rPr>
              <a:t>AUKŠČIAUSIOS VERTĖS</a:t>
            </a:r>
          </a:p>
        </p:txBody>
      </p:sp>
      <p:sp>
        <p:nvSpPr>
          <p:cNvPr id="5" name="Stačiakampis 4"/>
          <p:cNvSpPr/>
          <p:nvPr/>
        </p:nvSpPr>
        <p:spPr>
          <a:xfrm>
            <a:off x="107504" y="3356992"/>
            <a:ext cx="8784975" cy="3108543"/>
          </a:xfrm>
          <a:prstGeom prst="rect">
            <a:avLst/>
          </a:prstGeom>
          <a:ln w="3175">
            <a:solidFill>
              <a:schemeClr val="tx1"/>
            </a:solidFill>
          </a:ln>
        </p:spPr>
        <p:txBody>
          <a:bodyPr wrap="square">
            <a:spAutoFit/>
          </a:bodyPr>
          <a:lstStyle/>
          <a:p>
            <a:r>
              <a:rPr lang="lt-LT" sz="2800" b="1" dirty="0" smtClean="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8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800" dirty="0">
                <a:effectLst>
                  <a:outerShdw blurRad="38100" dist="38100" dir="2700000" algn="tl">
                    <a:srgbClr val="000000">
                      <a:alpha val="43137"/>
                    </a:srgbClr>
                  </a:outerShdw>
                </a:effectLst>
                <a:latin typeface="Calibri" pitchFamily="34" charset="0"/>
                <a:cs typeface="Calibri" pitchFamily="34" charset="0"/>
              </a:rPr>
              <a:t>Mokytojai </a:t>
            </a:r>
            <a:r>
              <a:rPr lang="lt-LT" sz="2800" u="sng" dirty="0">
                <a:effectLst>
                  <a:outerShdw blurRad="38100" dist="38100" dir="2700000" algn="tl">
                    <a:srgbClr val="000000">
                      <a:alpha val="43137"/>
                    </a:srgbClr>
                  </a:outerShdw>
                </a:effectLst>
                <a:latin typeface="Calibri" pitchFamily="34" charset="0"/>
                <a:cs typeface="Calibri" pitchFamily="34" charset="0"/>
              </a:rPr>
              <a:t>įtraukia mokinius į klasės ir bendrų mokyklos erdvių projektavimą, įrengimą, dekoravimą</a:t>
            </a:r>
            <a:r>
              <a:rPr lang="lt-LT" sz="2800" dirty="0">
                <a:effectLst>
                  <a:outerShdw blurRad="38100" dist="38100" dir="2700000" algn="tl">
                    <a:srgbClr val="000000">
                      <a:alpha val="43137"/>
                    </a:srgbClr>
                  </a:outerShdw>
                </a:effectLst>
                <a:latin typeface="Calibri" pitchFamily="34" charset="0"/>
                <a:cs typeface="Calibri" pitchFamily="34" charset="0"/>
              </a:rPr>
              <a:t>. </a:t>
            </a:r>
          </a:p>
          <a:p>
            <a:r>
              <a:rPr lang="lt-LT" sz="28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800" dirty="0">
                <a:effectLst>
                  <a:outerShdw blurRad="38100" dist="38100" dir="2700000" algn="tl">
                    <a:srgbClr val="000000">
                      <a:alpha val="43137"/>
                    </a:srgbClr>
                  </a:outerShdw>
                </a:effectLst>
                <a:latin typeface="Calibri" pitchFamily="34" charset="0"/>
                <a:cs typeface="Calibri" pitchFamily="34" charset="0"/>
              </a:rPr>
              <a:t>Mokiniai </a:t>
            </a:r>
            <a:r>
              <a:rPr lang="lt-LT" sz="2800" u="sng" dirty="0">
                <a:effectLst>
                  <a:outerShdw blurRad="38100" dist="38100" dir="2700000" algn="tl">
                    <a:srgbClr val="000000">
                      <a:alpha val="43137"/>
                    </a:srgbClr>
                  </a:outerShdw>
                </a:effectLst>
                <a:latin typeface="Calibri" pitchFamily="34" charset="0"/>
                <a:cs typeface="Calibri" pitchFamily="34" charset="0"/>
              </a:rPr>
              <a:t>jaučiasi mokyklos kūrėjais ir šeimininkais</a:t>
            </a:r>
            <a:r>
              <a:rPr lang="lt-LT" sz="2800" dirty="0">
                <a:effectLst>
                  <a:outerShdw blurRad="38100" dist="38100" dir="2700000" algn="tl">
                    <a:srgbClr val="000000">
                      <a:alpha val="43137"/>
                    </a:srgbClr>
                  </a:outerShdw>
                </a:effectLst>
                <a:latin typeface="Calibri" pitchFamily="34" charset="0"/>
                <a:cs typeface="Calibri" pitchFamily="34" charset="0"/>
              </a:rPr>
              <a:t>, jie </a:t>
            </a:r>
            <a:r>
              <a:rPr lang="lt-LT" sz="2800" u="sng" dirty="0">
                <a:effectLst>
                  <a:outerShdw blurRad="38100" dist="38100" dir="2700000" algn="tl">
                    <a:srgbClr val="000000">
                      <a:alpha val="43137"/>
                    </a:srgbClr>
                  </a:outerShdw>
                </a:effectLst>
                <a:latin typeface="Calibri" pitchFamily="34" charset="0"/>
                <a:cs typeface="Calibri" pitchFamily="34" charset="0"/>
              </a:rPr>
              <a:t>vertina </a:t>
            </a:r>
            <a:r>
              <a:rPr lang="lt-LT" sz="2800" u="sng" dirty="0" err="1">
                <a:effectLst>
                  <a:outerShdw blurRad="38100" dist="38100" dir="2700000" algn="tl">
                    <a:srgbClr val="000000">
                      <a:alpha val="43137"/>
                    </a:srgbClr>
                  </a:outerShdw>
                </a:effectLst>
                <a:latin typeface="Calibri" pitchFamily="34" charset="0"/>
                <a:cs typeface="Calibri" pitchFamily="34" charset="0"/>
              </a:rPr>
              <a:t>bendrakūrą</a:t>
            </a:r>
            <a:r>
              <a:rPr lang="lt-LT" sz="2800" dirty="0">
                <a:effectLst>
                  <a:outerShdw blurRad="38100" dist="38100" dir="2700000" algn="tl">
                    <a:srgbClr val="000000">
                      <a:alpha val="43137"/>
                    </a:srgbClr>
                  </a:outerShdw>
                </a:effectLst>
                <a:latin typeface="Calibri" pitchFamily="34" charset="0"/>
                <a:cs typeface="Calibri" pitchFamily="34" charset="0"/>
              </a:rPr>
              <a:t> kaip galimybę būti ir veikti drauge, kurti ir įgyvendinti kūrybinius sumanymus, prisiimti atsakomybę, įgyti patirties ir gebėjimų.</a:t>
            </a:r>
          </a:p>
        </p:txBody>
      </p:sp>
    </p:spTree>
    <p:extLst>
      <p:ext uri="{BB962C8B-B14F-4D97-AF65-F5344CB8AC3E}">
        <p14:creationId xmlns:p14="http://schemas.microsoft.com/office/powerpoint/2010/main" val="1985848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rgbClr val="0000CC"/>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2.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Ugdymas(is</a:t>
            </a:r>
            <a:r>
              <a:rPr lang="lt-LT" sz="3200" dirty="0" smtClean="0">
                <a:effectLst>
                  <a:outerShdw blurRad="38100" dist="38100" dir="2700000" algn="tl">
                    <a:srgbClr val="000000">
                      <a:alpha val="43137"/>
                    </a:srgbClr>
                  </a:outerShdw>
                </a:effectLst>
                <a:latin typeface="Calibri" pitchFamily="34" charset="0"/>
                <a:cs typeface="Calibri" pitchFamily="34" charset="0"/>
              </a:rPr>
              <a:t>) ir mokinių patirtys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2.3. Mokymosi patirtys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2.3.2. Ugdymas mokyklos gyvenimu </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RAKTINIS ŽODIS	     	Narystė ir </a:t>
            </a:r>
            <a:r>
              <a:rPr lang="lt-LT" sz="3200" b="1" dirty="0" err="1" smtClean="0">
                <a:solidFill>
                  <a:srgbClr val="006600"/>
                </a:solidFill>
                <a:effectLst>
                  <a:outerShdw blurRad="38100" dist="38100" dir="2700000" algn="tl">
                    <a:srgbClr val="000000">
                      <a:alpha val="43137"/>
                    </a:srgbClr>
                  </a:outerShdw>
                </a:effectLst>
                <a:latin typeface="Calibri" pitchFamily="34" charset="0"/>
                <a:cs typeface="Calibri" pitchFamily="34" charset="0"/>
              </a:rPr>
              <a:t>bendrakūra</a:t>
            </a:r>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	     				</a:t>
            </a:r>
            <a:r>
              <a:rPr lang="lt-LT" sz="32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(vidurkis – 3)</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a:solidFill>
                  <a:srgbClr val="0000CC"/>
                </a:solidFill>
                <a:effectLst>
                  <a:outerShdw blurRad="38100" dist="38100" dir="2700000" algn="tl">
                    <a:srgbClr val="000000">
                      <a:alpha val="43137"/>
                    </a:srgbClr>
                  </a:outerShdw>
                </a:effectLst>
                <a:latin typeface="Calibri" pitchFamily="34" charset="0"/>
                <a:cs typeface="Calibri" pitchFamily="34" charset="0"/>
              </a:rPr>
              <a:t>AUKŠČIAUSIOS VERTĖS</a:t>
            </a:r>
          </a:p>
        </p:txBody>
      </p:sp>
      <p:sp>
        <p:nvSpPr>
          <p:cNvPr id="5" name="Stačiakampis 4"/>
          <p:cNvSpPr/>
          <p:nvPr/>
        </p:nvSpPr>
        <p:spPr>
          <a:xfrm>
            <a:off x="132378" y="3424201"/>
            <a:ext cx="8784975" cy="3416320"/>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Mokiniai jaučiasi </a:t>
            </a:r>
            <a:r>
              <a:rPr lang="lt-LT" sz="2400" u="sng" dirty="0">
                <a:effectLst>
                  <a:outerShdw blurRad="38100" dist="38100" dir="2700000" algn="tl">
                    <a:srgbClr val="000000">
                      <a:alpha val="43137"/>
                    </a:srgbClr>
                  </a:outerShdw>
                </a:effectLst>
                <a:latin typeface="Calibri" pitchFamily="34" charset="0"/>
                <a:cs typeface="Calibri" pitchFamily="34" charset="0"/>
              </a:rPr>
              <a:t>priklausantys mokyklos bendruomenei</a:t>
            </a:r>
            <a:r>
              <a:rPr lang="lt-LT" sz="2400" dirty="0">
                <a:effectLst>
                  <a:outerShdw blurRad="38100" dist="38100" dir="2700000" algn="tl">
                    <a:srgbClr val="000000">
                      <a:alpha val="43137"/>
                    </a:srgbClr>
                  </a:outerShdw>
                </a:effectLst>
                <a:latin typeface="Calibri" pitchFamily="34" charset="0"/>
                <a:cs typeface="Calibri" pitchFamily="34" charset="0"/>
              </a:rPr>
              <a:t>, yra patenkinti tuo, </a:t>
            </a:r>
            <a:r>
              <a:rPr lang="lt-LT" sz="2400" u="sng" dirty="0">
                <a:effectLst>
                  <a:outerShdw blurRad="38100" dist="38100" dir="2700000" algn="tl">
                    <a:srgbClr val="000000">
                      <a:alpha val="43137"/>
                    </a:srgbClr>
                  </a:outerShdw>
                </a:effectLst>
                <a:latin typeface="Calibri" pitchFamily="34" charset="0"/>
                <a:cs typeface="Calibri" pitchFamily="34" charset="0"/>
              </a:rPr>
              <a:t>prisiima įsipareigojimus ir dalyvauja mokyklos savivaldoje</a:t>
            </a:r>
            <a:r>
              <a:rPr lang="lt-LT" sz="2400" dirty="0">
                <a:effectLst>
                  <a:outerShdw blurRad="38100" dist="38100" dir="2700000" algn="tl">
                    <a:srgbClr val="000000">
                      <a:alpha val="43137"/>
                    </a:srgbClr>
                  </a:outerShdw>
                </a:effectLst>
                <a:latin typeface="Calibri" pitchFamily="34" charset="0"/>
                <a:cs typeface="Calibri" pitchFamily="34" charset="0"/>
              </a:rPr>
              <a:t>.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Savivalda grindžiama </a:t>
            </a:r>
            <a:r>
              <a:rPr lang="lt-LT" sz="2400" u="sng" dirty="0">
                <a:effectLst>
                  <a:outerShdw blurRad="38100" dist="38100" dir="2700000" algn="tl">
                    <a:srgbClr val="000000">
                      <a:alpha val="43137"/>
                    </a:srgbClr>
                  </a:outerShdw>
                </a:effectLst>
                <a:latin typeface="Calibri" pitchFamily="34" charset="0"/>
                <a:cs typeface="Calibri" pitchFamily="34" charset="0"/>
              </a:rPr>
              <a:t>dialogo ir tarimosi kultūra</a:t>
            </a:r>
            <a:r>
              <a:rPr lang="lt-LT" sz="2400" dirty="0">
                <a:effectLst>
                  <a:outerShdw blurRad="38100" dist="38100" dir="2700000" algn="tl">
                    <a:srgbClr val="000000">
                      <a:alpha val="43137"/>
                    </a:srgbClr>
                  </a:outerShdw>
                </a:effectLst>
                <a:latin typeface="Calibri" pitchFamily="34" charset="0"/>
                <a:cs typeface="Calibri" pitchFamily="34" charset="0"/>
              </a:rPr>
              <a:t>, mokinių teise </a:t>
            </a:r>
            <a:r>
              <a:rPr lang="lt-LT" sz="2400" u="sng" dirty="0">
                <a:effectLst>
                  <a:outerShdw blurRad="38100" dist="38100" dir="2700000" algn="tl">
                    <a:srgbClr val="000000">
                      <a:alpha val="43137"/>
                    </a:srgbClr>
                  </a:outerShdw>
                </a:effectLst>
                <a:latin typeface="Calibri" pitchFamily="34" charset="0"/>
                <a:cs typeface="Calibri" pitchFamily="34" charset="0"/>
              </a:rPr>
              <a:t>inicijuoti</a:t>
            </a:r>
            <a:r>
              <a:rPr lang="lt-LT" sz="2400" dirty="0">
                <a:effectLst>
                  <a:outerShdw blurRad="38100" dist="38100" dir="2700000" algn="tl">
                    <a:srgbClr val="000000">
                      <a:alpha val="43137"/>
                    </a:srgbClr>
                  </a:outerShdw>
                </a:effectLst>
                <a:latin typeface="Calibri" pitchFamily="34" charset="0"/>
                <a:cs typeface="Calibri" pitchFamily="34" charset="0"/>
              </a:rPr>
              <a:t>, priimti ir įgyvendinti sprendimus ir kurti mokyklos gyvenimą.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Skatinama ir palaikoma </a:t>
            </a:r>
            <a:r>
              <a:rPr lang="lt-LT" sz="2400" u="sng" dirty="0">
                <a:effectLst>
                  <a:outerShdw blurRad="38100" dist="38100" dir="2700000" algn="tl">
                    <a:srgbClr val="000000">
                      <a:alpha val="43137"/>
                    </a:srgbClr>
                  </a:outerShdw>
                </a:effectLst>
                <a:latin typeface="Calibri" pitchFamily="34" charset="0"/>
                <a:cs typeface="Calibri" pitchFamily="34" charset="0"/>
              </a:rPr>
              <a:t>mokinių lyderystė </a:t>
            </a:r>
            <a:r>
              <a:rPr lang="lt-LT" sz="2400" dirty="0">
                <a:effectLst>
                  <a:outerShdw blurRad="38100" dist="38100" dir="2700000" algn="tl">
                    <a:srgbClr val="000000">
                      <a:alpha val="43137"/>
                    </a:srgbClr>
                  </a:outerShdw>
                </a:effectLst>
                <a:latin typeface="Calibri" pitchFamily="34" charset="0"/>
                <a:cs typeface="Calibri" pitchFamily="34" charset="0"/>
              </a:rPr>
              <a:t>įvairiose veiklose, mokinių organizacijų veikla.</a:t>
            </a:r>
          </a:p>
        </p:txBody>
      </p:sp>
    </p:spTree>
    <p:extLst>
      <p:ext uri="{BB962C8B-B14F-4D97-AF65-F5344CB8AC3E}">
        <p14:creationId xmlns:p14="http://schemas.microsoft.com/office/powerpoint/2010/main" val="3154994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48680"/>
            <a:ext cx="8784975" cy="2554545"/>
          </a:xfrm>
          <a:prstGeom prst="rect">
            <a:avLst/>
          </a:prstGeom>
          <a:noFill/>
          <a:ln>
            <a:solidFill>
              <a:srgbClr val="0000CC"/>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3.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Ugdymo(si</a:t>
            </a:r>
            <a:r>
              <a:rPr lang="lt-LT" sz="3200" dirty="0" smtClean="0">
                <a:effectLst>
                  <a:outerShdw blurRad="38100" dist="38100" dir="2700000" algn="tl">
                    <a:srgbClr val="000000">
                      <a:alpha val="43137"/>
                    </a:srgbClr>
                  </a:outerShdw>
                </a:effectLst>
                <a:latin typeface="Calibri" pitchFamily="34" charset="0"/>
                <a:cs typeface="Calibri" pitchFamily="34" charset="0"/>
              </a:rPr>
              <a:t>) aplinkos </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3.2. Mokymasis be sienų</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3.2.1. Mokymasis ne mokykloje</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RAKTINIS ŽODIS	     	Edukacinės išvykos	     					</a:t>
            </a:r>
            <a:r>
              <a:rPr lang="lt-LT" sz="32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(vidurkis – 3)</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a:solidFill>
                  <a:srgbClr val="0000CC"/>
                </a:solidFill>
                <a:effectLst>
                  <a:outerShdw blurRad="38100" dist="38100" dir="2700000" algn="tl">
                    <a:srgbClr val="000000">
                      <a:alpha val="43137"/>
                    </a:srgbClr>
                  </a:outerShdw>
                </a:effectLst>
                <a:latin typeface="Calibri" pitchFamily="34" charset="0"/>
                <a:cs typeface="Calibri" pitchFamily="34" charset="0"/>
              </a:rPr>
              <a:t>AUKŠČIAUSIOS VERTĖS</a:t>
            </a:r>
          </a:p>
        </p:txBody>
      </p:sp>
      <p:sp>
        <p:nvSpPr>
          <p:cNvPr id="5" name="Stačiakampis 4"/>
          <p:cNvSpPr/>
          <p:nvPr/>
        </p:nvSpPr>
        <p:spPr>
          <a:xfrm>
            <a:off x="107504" y="3107175"/>
            <a:ext cx="8784975" cy="3785652"/>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Calibri" pitchFamily="34" charset="0"/>
                <a:cs typeface="Calibri" pitchFamily="34" charset="0"/>
                <a:sym typeface="Wingdings"/>
              </a:rPr>
              <a:t>ILIUSTRACIJA</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Mokytojai domisi mokymosi ne mokykloje – </a:t>
            </a:r>
            <a:r>
              <a:rPr lang="lt-LT" sz="2400" u="sng" dirty="0">
                <a:effectLst>
                  <a:outerShdw blurRad="38100" dist="38100" dir="2700000" algn="tl">
                    <a:srgbClr val="000000">
                      <a:alpha val="43137"/>
                    </a:srgbClr>
                  </a:outerShdw>
                </a:effectLst>
                <a:latin typeface="Calibri" pitchFamily="34" charset="0"/>
                <a:cs typeface="Calibri" pitchFamily="34" charset="0"/>
              </a:rPr>
              <a:t>gamtoje, kultūros įstaigose, įmonėse, valdžios institucijose </a:t>
            </a:r>
            <a:r>
              <a:rPr lang="lt-LT" sz="2400" dirty="0">
                <a:effectLst>
                  <a:outerShdw blurRad="38100" dist="38100" dir="2700000" algn="tl">
                    <a:srgbClr val="000000">
                      <a:alpha val="43137"/>
                    </a:srgbClr>
                  </a:outerShdw>
                </a:effectLst>
                <a:latin typeface="Calibri" pitchFamily="34" charset="0"/>
                <a:cs typeface="Calibri" pitchFamily="34" charset="0"/>
              </a:rPr>
              <a:t>ir </a:t>
            </a:r>
            <a:r>
              <a:rPr lang="lt-LT" sz="2400" dirty="0" err="1">
                <a:effectLst>
                  <a:outerShdw blurRad="38100" dist="38100" dir="2700000" algn="tl">
                    <a:srgbClr val="000000">
                      <a:alpha val="43137"/>
                    </a:srgbClr>
                  </a:outerShdw>
                </a:effectLst>
                <a:latin typeface="Calibri" pitchFamily="34" charset="0"/>
                <a:cs typeface="Calibri" pitchFamily="34" charset="0"/>
              </a:rPr>
              <a:t>kt</a:t>
            </a:r>
            <a:r>
              <a:rPr lang="lt-LT" sz="2400" dirty="0">
                <a:effectLst>
                  <a:outerShdw blurRad="38100" dist="38100" dir="2700000" algn="tl">
                    <a:srgbClr val="000000">
                      <a:alpha val="43137"/>
                    </a:srgbClr>
                  </a:outerShdw>
                </a:effectLst>
                <a:latin typeface="Calibri" pitchFamily="34" charset="0"/>
                <a:cs typeface="Calibri" pitchFamily="34" charset="0"/>
              </a:rPr>
              <a:t>. – galimybėmis ir organizuoja realaus pasaulio pažinimu pagrįstą ugdymą už mokyklos ribų esančiose aplinkose.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Tai </a:t>
            </a:r>
            <a:r>
              <a:rPr lang="lt-LT" sz="2400" u="sng" dirty="0">
                <a:effectLst>
                  <a:outerShdw blurRad="38100" dist="38100" dir="2700000" algn="tl">
                    <a:srgbClr val="000000">
                      <a:alpha val="43137"/>
                    </a:srgbClr>
                  </a:outerShdw>
                </a:effectLst>
                <a:latin typeface="Calibri" pitchFamily="34" charset="0"/>
                <a:cs typeface="Calibri" pitchFamily="34" charset="0"/>
              </a:rPr>
              <a:t>aktualizuoja ugdymą</a:t>
            </a:r>
            <a:r>
              <a:rPr lang="lt-LT" sz="2400" dirty="0">
                <a:effectLst>
                  <a:outerShdw blurRad="38100" dist="38100" dir="2700000" algn="tl">
                    <a:srgbClr val="000000">
                      <a:alpha val="43137"/>
                    </a:srgbClr>
                  </a:outerShdw>
                </a:effectLst>
                <a:latin typeface="Calibri" pitchFamily="34" charset="0"/>
                <a:cs typeface="Calibri" pitchFamily="34" charset="0"/>
              </a:rPr>
              <a:t>, suteikia mokiniams galimybę įgyti įvairesnės patirties, būti mokomiems įvairesnių žmonių ir susieti mokymąsi su savo interesais.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Mokytojai analizuoja ir aptaria mokinių mokymosi už mokyklos ribų poveikį, tobulina taikomus būdus ir </a:t>
            </a:r>
            <a:r>
              <a:rPr lang="lt-LT" sz="2400" u="sng" dirty="0">
                <a:effectLst>
                  <a:outerShdw blurRad="38100" dist="38100" dir="2700000" algn="tl">
                    <a:srgbClr val="000000">
                      <a:alpha val="43137"/>
                    </a:srgbClr>
                  </a:outerShdw>
                </a:effectLst>
                <a:latin typeface="Calibri" pitchFamily="34" charset="0"/>
                <a:cs typeface="Calibri" pitchFamily="34" charset="0"/>
              </a:rPr>
              <a:t>ieško naujų galimybių</a:t>
            </a:r>
            <a:r>
              <a:rPr lang="lt-LT" sz="2400" dirty="0">
                <a:latin typeface="Calibri" pitchFamily="34" charset="0"/>
                <a:cs typeface="Calibri" pitchFamily="34" charset="0"/>
              </a:rPr>
              <a:t>.</a:t>
            </a:r>
            <a:endParaRPr lang="lt-LT" sz="2400" dirty="0">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2385755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chemeClr val="tx2"/>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3. </a:t>
            </a:r>
            <a:r>
              <a:rPr lang="lt-LT" sz="3200" dirty="0" err="1" smtClean="0">
                <a:effectLst>
                  <a:outerShdw blurRad="38100" dist="38100" dir="2700000" algn="tl">
                    <a:srgbClr val="000000">
                      <a:alpha val="43137"/>
                    </a:srgbClr>
                  </a:outerShdw>
                </a:effectLst>
                <a:latin typeface="Calibri" pitchFamily="34" charset="0"/>
                <a:cs typeface="Calibri" pitchFamily="34" charset="0"/>
              </a:rPr>
              <a:t>Mokymo(si</a:t>
            </a:r>
            <a:r>
              <a:rPr lang="lt-LT" sz="3200" dirty="0" smtClean="0">
                <a:effectLst>
                  <a:outerShdw blurRad="38100" dist="38100" dir="2700000" algn="tl">
                    <a:srgbClr val="000000">
                      <a:alpha val="43137"/>
                    </a:srgbClr>
                  </a:outerShdw>
                </a:effectLst>
                <a:latin typeface="Calibri" pitchFamily="34" charset="0"/>
                <a:cs typeface="Calibri" pitchFamily="34" charset="0"/>
              </a:rPr>
              <a:t>) aplinkos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3.2. Mokymasis be sienų</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3.2.2. Mokymasis virtualioje aplinkoje</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RAKTINIS ŽODIS	     	Įvairiapusiškumas	     					</a:t>
            </a:r>
            <a:r>
              <a:rPr lang="lt-LT" sz="32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(vidurkis – 2,31)</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sp>
        <p:nvSpPr>
          <p:cNvPr id="5" name="Stačiakampis 4"/>
          <p:cNvSpPr/>
          <p:nvPr/>
        </p:nvSpPr>
        <p:spPr>
          <a:xfrm>
            <a:off x="107503" y="3501008"/>
            <a:ext cx="8784975" cy="3170099"/>
          </a:xfrm>
          <a:prstGeom prst="rect">
            <a:avLst/>
          </a:prstGeom>
          <a:ln w="3175">
            <a:solidFill>
              <a:schemeClr val="tx1"/>
            </a:solidFill>
          </a:ln>
        </p:spPr>
        <p:txBody>
          <a:bodyPr wrap="square">
            <a:spAutoFit/>
          </a:bodyPr>
          <a:lstStyle/>
          <a:p>
            <a:r>
              <a:rPr lang="lt-LT" sz="20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0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u="sng" dirty="0">
                <a:effectLst>
                  <a:outerShdw blurRad="38100" dist="38100" dir="2700000" algn="tl">
                    <a:srgbClr val="000000">
                      <a:alpha val="43137"/>
                    </a:srgbClr>
                  </a:outerShdw>
                </a:effectLst>
                <a:latin typeface="Calibri" pitchFamily="34" charset="0"/>
                <a:cs typeface="Calibri" pitchFamily="34" charset="0"/>
              </a:rPr>
              <a:t>Virtualios ugdymosi aplinkos </a:t>
            </a:r>
            <a:r>
              <a:rPr lang="lt-LT" sz="2000" dirty="0">
                <a:effectLst>
                  <a:outerShdw blurRad="38100" dist="38100" dir="2700000" algn="tl">
                    <a:srgbClr val="000000">
                      <a:alpha val="43137"/>
                    </a:srgbClr>
                  </a:outerShdw>
                </a:effectLst>
                <a:latin typeface="Calibri" pitchFamily="34" charset="0"/>
                <a:cs typeface="Calibri" pitchFamily="34" charset="0"/>
              </a:rPr>
              <a:t>įtraukia mokinius į mokymąsi individualiai, poromis, komandomis. </a:t>
            </a:r>
          </a:p>
          <a:p>
            <a:r>
              <a:rPr lang="lt-LT" sz="20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u="sng" dirty="0">
                <a:effectLst>
                  <a:outerShdw blurRad="38100" dist="38100" dir="2700000" algn="tl">
                    <a:srgbClr val="000000">
                      <a:alpha val="43137"/>
                    </a:srgbClr>
                  </a:outerShdw>
                </a:effectLst>
                <a:latin typeface="Calibri" pitchFamily="34" charset="0"/>
                <a:cs typeface="Calibri" pitchFamily="34" charset="0"/>
              </a:rPr>
              <a:t>IKT padeda</a:t>
            </a:r>
            <a:r>
              <a:rPr lang="lt-LT" sz="2000" dirty="0">
                <a:effectLst>
                  <a:outerShdw blurRad="38100" dist="38100" dir="2700000" algn="tl">
                    <a:srgbClr val="000000">
                      <a:alpha val="43137"/>
                    </a:srgbClr>
                  </a:outerShdw>
                </a:effectLst>
                <a:latin typeface="Calibri" pitchFamily="34" charset="0"/>
                <a:cs typeface="Calibri" pitchFamily="34" charset="0"/>
              </a:rPr>
              <a:t> gilinti dalyko žinias, pristatyti darbus ir diskutuoti, tyrinėti ir eksperimentuoti. </a:t>
            </a:r>
          </a:p>
          <a:p>
            <a:r>
              <a:rPr lang="lt-LT" sz="20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dirty="0">
                <a:effectLst>
                  <a:outerShdw blurRad="38100" dist="38100" dir="2700000" algn="tl">
                    <a:srgbClr val="000000">
                      <a:alpha val="43137"/>
                    </a:srgbClr>
                  </a:outerShdw>
                </a:effectLst>
                <a:latin typeface="Calibri" pitchFamily="34" charset="0"/>
                <a:cs typeface="Calibri" pitchFamily="34" charset="0"/>
              </a:rPr>
              <a:t>Virtualios ugdymosi aplinkos palaiko mokymąsi bendraujant ir bendradarbiaujant socialiniuose -edukaciniuose tinkluose, dalyvaujant mokyklų ir tarptautiniuose mainuose. </a:t>
            </a:r>
            <a:endParaRPr lang="lt-LT" sz="2000" dirty="0" smtClean="0">
              <a:effectLst>
                <a:outerShdw blurRad="38100" dist="38100" dir="2700000" algn="tl">
                  <a:srgbClr val="000000">
                    <a:alpha val="43137"/>
                  </a:srgbClr>
                </a:outerShdw>
              </a:effectLst>
              <a:latin typeface="Calibri" pitchFamily="34" charset="0"/>
              <a:cs typeface="Calibri" pitchFamily="34" charset="0"/>
            </a:endParaRPr>
          </a:p>
          <a:p>
            <a:r>
              <a:rPr lang="lt-LT" sz="20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dirty="0">
                <a:effectLst>
                  <a:outerShdw blurRad="38100" dist="38100" dir="2700000" algn="tl">
                    <a:srgbClr val="000000">
                      <a:alpha val="43137"/>
                    </a:srgbClr>
                  </a:outerShdw>
                </a:effectLst>
                <a:latin typeface="Calibri" pitchFamily="34" charset="0"/>
                <a:cs typeface="Calibri" pitchFamily="34" charset="0"/>
              </a:rPr>
              <a:t>Skatinama naudotis </a:t>
            </a:r>
            <a:r>
              <a:rPr lang="lt-LT" sz="2000" u="sng" dirty="0">
                <a:effectLst>
                  <a:outerShdw blurRad="38100" dist="38100" dir="2700000" algn="tl">
                    <a:srgbClr val="000000">
                      <a:alpha val="43137"/>
                    </a:srgbClr>
                  </a:outerShdw>
                </a:effectLst>
                <a:latin typeface="Calibri" pitchFamily="34" charset="0"/>
                <a:cs typeface="Calibri" pitchFamily="34" charset="0"/>
              </a:rPr>
              <a:t>kuo įvairesnėmis mokymosi priemonėmis, technologijomis, informacijos šaltiniais ir ryšiais.</a:t>
            </a:r>
          </a:p>
        </p:txBody>
      </p:sp>
    </p:spTree>
    <p:extLst>
      <p:ext uri="{BB962C8B-B14F-4D97-AF65-F5344CB8AC3E}">
        <p14:creationId xmlns:p14="http://schemas.microsoft.com/office/powerpoint/2010/main" val="2207576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chemeClr val="tx2"/>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2.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Ugdymas(is</a:t>
            </a:r>
            <a:r>
              <a:rPr lang="lt-LT" sz="3200" dirty="0" smtClean="0">
                <a:effectLst>
                  <a:outerShdw blurRad="38100" dist="38100" dir="2700000" algn="tl">
                    <a:srgbClr val="000000">
                      <a:alpha val="43137"/>
                    </a:srgbClr>
                  </a:outerShdw>
                </a:effectLst>
                <a:latin typeface="Calibri" pitchFamily="34" charset="0"/>
                <a:cs typeface="Calibri" pitchFamily="34" charset="0"/>
              </a:rPr>
              <a:t>) ir mokinių patirtys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2.1.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Ugdymo(si</a:t>
            </a:r>
            <a:r>
              <a:rPr lang="lt-LT" sz="3200" dirty="0" smtClean="0">
                <a:effectLst>
                  <a:outerShdw blurRad="38100" dist="38100" dir="2700000" algn="tl">
                    <a:srgbClr val="000000">
                      <a:alpha val="43137"/>
                    </a:srgbClr>
                  </a:outerShdw>
                </a:effectLst>
                <a:latin typeface="Calibri" pitchFamily="34" charset="0"/>
                <a:cs typeface="Calibri" pitchFamily="34" charset="0"/>
              </a:rPr>
              <a:t>) planavimas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2.1.3. Orientavimasis į mokinių poreikius</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RAKTINIS ŽODIS	     	Gabumų ir talentų ugdymas	     			</a:t>
            </a:r>
            <a:r>
              <a:rPr lang="lt-LT" sz="32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(vidurkis – 2,34)</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sp>
        <p:nvSpPr>
          <p:cNvPr id="5" name="Stačiakampis 4"/>
          <p:cNvSpPr/>
          <p:nvPr/>
        </p:nvSpPr>
        <p:spPr>
          <a:xfrm>
            <a:off x="91881" y="3429000"/>
            <a:ext cx="8784975" cy="3046988"/>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Mokytojai laiku </a:t>
            </a:r>
            <a:r>
              <a:rPr lang="lt-LT" sz="2400" u="sng" dirty="0">
                <a:effectLst>
                  <a:outerShdw blurRad="38100" dist="38100" dir="2700000" algn="tl">
                    <a:srgbClr val="000000">
                      <a:alpha val="43137"/>
                    </a:srgbClr>
                  </a:outerShdw>
                </a:effectLst>
                <a:latin typeface="Calibri" pitchFamily="34" charset="0"/>
                <a:cs typeface="Calibri" pitchFamily="34" charset="0"/>
              </a:rPr>
              <a:t>pastebi ir tinkamai ugdo </a:t>
            </a:r>
            <a:r>
              <a:rPr lang="lt-LT" sz="2400" dirty="0">
                <a:effectLst>
                  <a:outerShdw blurRad="38100" dist="38100" dir="2700000" algn="tl">
                    <a:srgbClr val="000000">
                      <a:alpha val="43137"/>
                    </a:srgbClr>
                  </a:outerShdw>
                </a:effectLst>
                <a:latin typeface="Calibri" pitchFamily="34" charset="0"/>
                <a:cs typeface="Calibri" pitchFamily="34" charset="0"/>
              </a:rPr>
              <a:t>kiekvieno mokinio gabumus bei talentus.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Ypatingų, bendraamžių lygį pranokstančių gabumų turintiems mokiniams </a:t>
            </a:r>
            <a:r>
              <a:rPr lang="lt-LT" sz="2400" u="sng" dirty="0">
                <a:effectLst>
                  <a:outerShdw blurRad="38100" dist="38100" dir="2700000" algn="tl">
                    <a:srgbClr val="000000">
                      <a:alpha val="43137"/>
                    </a:srgbClr>
                  </a:outerShdw>
                </a:effectLst>
                <a:latin typeface="Calibri" pitchFamily="34" charset="0"/>
                <a:cs typeface="Calibri" pitchFamily="34" charset="0"/>
              </a:rPr>
              <a:t>kuriami specialūs ugdymosi iššūkiai ir ugdymo būdai</a:t>
            </a:r>
            <a:r>
              <a:rPr lang="lt-LT" sz="2400" dirty="0">
                <a:effectLst>
                  <a:outerShdw blurRad="38100" dist="38100" dir="2700000" algn="tl">
                    <a:srgbClr val="000000">
                      <a:alpha val="43137"/>
                    </a:srgbClr>
                  </a:outerShdw>
                </a:effectLst>
                <a:latin typeface="Calibri" pitchFamily="34" charset="0"/>
                <a:cs typeface="Calibri" pitchFamily="34" charset="0"/>
              </a:rPr>
              <a:t>.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Ugdydama gabius mokinius, </a:t>
            </a:r>
            <a:r>
              <a:rPr lang="lt-LT" sz="2400" u="sng" dirty="0">
                <a:effectLst>
                  <a:outerShdw blurRad="38100" dist="38100" dir="2700000" algn="tl">
                    <a:srgbClr val="000000">
                      <a:alpha val="43137"/>
                    </a:srgbClr>
                  </a:outerShdw>
                </a:effectLst>
                <a:latin typeface="Calibri" pitchFamily="34" charset="0"/>
                <a:cs typeface="Calibri" pitchFamily="34" charset="0"/>
              </a:rPr>
              <a:t>mokykla bendradarbiauja su kitomis institucijomis, socialiniais partneriais, neformaliojo švietimo  mokytojais</a:t>
            </a:r>
            <a:r>
              <a:rPr lang="lt-LT" sz="2400" dirty="0">
                <a:effectLst>
                  <a:outerShdw blurRad="38100" dist="38100" dir="2700000" algn="tl">
                    <a:srgbClr val="000000">
                      <a:alpha val="43137"/>
                    </a:srgbClr>
                  </a:outerShdw>
                </a:effectLst>
                <a:latin typeface="Calibri" pitchFamily="34" charset="0"/>
                <a:cs typeface="Calibri" pitchFamily="34" charset="0"/>
              </a:rPr>
              <a:t>.</a:t>
            </a:r>
          </a:p>
        </p:txBody>
      </p:sp>
    </p:spTree>
    <p:extLst>
      <p:ext uri="{BB962C8B-B14F-4D97-AF65-F5344CB8AC3E}">
        <p14:creationId xmlns:p14="http://schemas.microsoft.com/office/powerpoint/2010/main" val="2260829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chemeClr val="tx2"/>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2.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Ugdymas(is</a:t>
            </a:r>
            <a:r>
              <a:rPr lang="lt-LT" sz="3200" dirty="0" smtClean="0">
                <a:effectLst>
                  <a:outerShdw blurRad="38100" dist="38100" dir="2700000" algn="tl">
                    <a:srgbClr val="000000">
                      <a:alpha val="43137"/>
                    </a:srgbClr>
                  </a:outerShdw>
                </a:effectLst>
                <a:latin typeface="Calibri" pitchFamily="34" charset="0"/>
                <a:cs typeface="Calibri" pitchFamily="34" charset="0"/>
              </a:rPr>
              <a:t>) ir mokinių patirtys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2.2. Vadovavimas mokymuisi</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2.2.2.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Ugdymo(si</a:t>
            </a:r>
            <a:r>
              <a:rPr lang="lt-LT" sz="3200" dirty="0" smtClean="0">
                <a:effectLst>
                  <a:outerShdw blurRad="38100" dist="38100" dir="2700000" algn="tl">
                    <a:srgbClr val="000000">
                      <a:alpha val="43137"/>
                    </a:srgbClr>
                  </a:outerShdw>
                </a:effectLst>
                <a:latin typeface="Calibri" pitchFamily="34" charset="0"/>
                <a:cs typeface="Calibri" pitchFamily="34" charset="0"/>
              </a:rPr>
              <a:t>) organizavimas</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RAKTINIS ŽODIS	     	</a:t>
            </a:r>
            <a:r>
              <a:rPr lang="lt-LT" sz="3200" b="1" dirty="0" err="1" smtClean="0">
                <a:solidFill>
                  <a:srgbClr val="FF0000"/>
                </a:solidFill>
                <a:effectLst>
                  <a:outerShdw blurRad="38100" dist="38100" dir="2700000" algn="tl">
                    <a:srgbClr val="000000">
                      <a:alpha val="43137"/>
                    </a:srgbClr>
                  </a:outerShdw>
                </a:effectLst>
                <a:latin typeface="Calibri" pitchFamily="34" charset="0"/>
                <a:cs typeface="Calibri" pitchFamily="34" charset="0"/>
              </a:rPr>
              <a:t>Ugdymo(si</a:t>
            </a:r>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integralumas	     				</a:t>
            </a:r>
            <a:r>
              <a:rPr lang="lt-LT" sz="32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(vidurkis – 2,34)</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sp>
        <p:nvSpPr>
          <p:cNvPr id="5" name="Stačiakampis 4"/>
          <p:cNvSpPr/>
          <p:nvPr/>
        </p:nvSpPr>
        <p:spPr>
          <a:xfrm>
            <a:off x="109134" y="3429000"/>
            <a:ext cx="8784975" cy="3170099"/>
          </a:xfrm>
          <a:prstGeom prst="rect">
            <a:avLst/>
          </a:prstGeom>
          <a:ln w="3175">
            <a:solidFill>
              <a:schemeClr val="tx1"/>
            </a:solidFill>
          </a:ln>
        </p:spPr>
        <p:txBody>
          <a:bodyPr wrap="square">
            <a:spAutoFit/>
          </a:bodyPr>
          <a:lstStyle/>
          <a:p>
            <a:r>
              <a:rPr lang="lt-LT" sz="20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0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dirty="0">
                <a:effectLst>
                  <a:outerShdw blurRad="38100" dist="38100" dir="2700000" algn="tl">
                    <a:srgbClr val="000000">
                      <a:alpha val="43137"/>
                    </a:srgbClr>
                  </a:outerShdw>
                </a:effectLst>
                <a:latin typeface="Calibri" pitchFamily="34" charset="0"/>
                <a:cs typeface="Calibri" pitchFamily="34" charset="0"/>
              </a:rPr>
              <a:t>Siekiama </a:t>
            </a:r>
            <a:r>
              <a:rPr lang="lt-LT" sz="2000" u="sng" dirty="0">
                <a:effectLst>
                  <a:outerShdw blurRad="38100" dist="38100" dir="2700000" algn="tl">
                    <a:srgbClr val="000000">
                      <a:alpha val="43137"/>
                    </a:srgbClr>
                  </a:outerShdw>
                </a:effectLst>
                <a:latin typeface="Calibri" pitchFamily="34" charset="0"/>
                <a:cs typeface="Calibri" pitchFamily="34" charset="0"/>
              </a:rPr>
              <a:t>prasmingos integracijos</a:t>
            </a:r>
            <a:r>
              <a:rPr lang="lt-LT" sz="2000" dirty="0">
                <a:effectLst>
                  <a:outerShdw blurRad="38100" dist="38100" dir="2700000" algn="tl">
                    <a:srgbClr val="000000">
                      <a:alpha val="43137"/>
                    </a:srgbClr>
                  </a:outerShdw>
                </a:effectLst>
                <a:latin typeface="Calibri" pitchFamily="34" charset="0"/>
                <a:cs typeface="Calibri" pitchFamily="34" charset="0"/>
              </a:rPr>
              <a:t>, mokymosi patirčių </a:t>
            </a:r>
            <a:r>
              <a:rPr lang="lt-LT" sz="2000" u="sng" dirty="0" err="1">
                <a:effectLst>
                  <a:outerShdw blurRad="38100" dist="38100" dir="2700000" algn="tl">
                    <a:srgbClr val="000000">
                      <a:alpha val="43137"/>
                    </a:srgbClr>
                  </a:outerShdw>
                </a:effectLst>
                <a:latin typeface="Calibri" pitchFamily="34" charset="0"/>
                <a:cs typeface="Calibri" pitchFamily="34" charset="0"/>
              </a:rPr>
              <a:t>tarpdiscipliniškumo</a:t>
            </a:r>
            <a:r>
              <a:rPr lang="lt-LT" sz="2000" dirty="0">
                <a:effectLst>
                  <a:outerShdw blurRad="38100" dist="38100" dir="2700000" algn="tl">
                    <a:srgbClr val="000000">
                      <a:alpha val="43137"/>
                    </a:srgbClr>
                  </a:outerShdw>
                </a:effectLst>
                <a:latin typeface="Calibri" pitchFamily="34" charset="0"/>
                <a:cs typeface="Calibri" pitchFamily="34" charset="0"/>
              </a:rPr>
              <a:t>. </a:t>
            </a:r>
          </a:p>
          <a:p>
            <a:r>
              <a:rPr lang="lt-LT" sz="20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dirty="0">
                <a:effectLst>
                  <a:outerShdw blurRad="38100" dist="38100" dir="2700000" algn="tl">
                    <a:srgbClr val="000000">
                      <a:alpha val="43137"/>
                    </a:srgbClr>
                  </a:outerShdw>
                </a:effectLst>
                <a:latin typeface="Calibri" pitchFamily="34" charset="0"/>
                <a:cs typeface="Calibri" pitchFamily="34" charset="0"/>
              </a:rPr>
              <a:t>Mokyklos </a:t>
            </a:r>
            <a:r>
              <a:rPr lang="lt-LT" sz="2000" u="sng" dirty="0">
                <a:effectLst>
                  <a:outerShdw blurRad="38100" dist="38100" dir="2700000" algn="tl">
                    <a:srgbClr val="000000">
                      <a:alpha val="43137"/>
                    </a:srgbClr>
                  </a:outerShdw>
                </a:effectLst>
                <a:latin typeface="Calibri" pitchFamily="34" charset="0"/>
                <a:cs typeface="Calibri" pitchFamily="34" charset="0"/>
              </a:rPr>
              <a:t>ugdymo programų turinys integruojamas taikant įvairius modelius</a:t>
            </a:r>
            <a:r>
              <a:rPr lang="lt-LT" sz="2000" dirty="0">
                <a:effectLst>
                  <a:outerShdw blurRad="38100" dist="38100" dir="2700000" algn="tl">
                    <a:srgbClr val="000000">
                      <a:alpha val="43137"/>
                    </a:srgbClr>
                  </a:outerShdw>
                </a:effectLst>
                <a:latin typeface="Calibri" pitchFamily="34" charset="0"/>
                <a:cs typeface="Calibri" pitchFamily="34" charset="0"/>
              </a:rPr>
              <a:t>: asmenybės ir sociokultūrinę, dalyko vidinę ar </a:t>
            </a:r>
            <a:r>
              <a:rPr lang="lt-LT" sz="2000" dirty="0" err="1">
                <a:effectLst>
                  <a:outerShdw blurRad="38100" dist="38100" dir="2700000" algn="tl">
                    <a:srgbClr val="000000">
                      <a:alpha val="43137"/>
                    </a:srgbClr>
                  </a:outerShdw>
                </a:effectLst>
                <a:latin typeface="Calibri" pitchFamily="34" charset="0"/>
                <a:cs typeface="Calibri" pitchFamily="34" charset="0"/>
              </a:rPr>
              <a:t>tarpdalykinę</a:t>
            </a:r>
            <a:r>
              <a:rPr lang="lt-LT" sz="2000" dirty="0">
                <a:effectLst>
                  <a:outerShdw blurRad="38100" dist="38100" dir="2700000" algn="tl">
                    <a:srgbClr val="000000">
                      <a:alpha val="43137"/>
                    </a:srgbClr>
                  </a:outerShdw>
                </a:effectLst>
                <a:latin typeface="Calibri" pitchFamily="34" charset="0"/>
                <a:cs typeface="Calibri" pitchFamily="34" charset="0"/>
              </a:rPr>
              <a:t> integraciją, prioritetinių </a:t>
            </a:r>
            <a:r>
              <a:rPr lang="lt-LT" sz="2000" dirty="0" err="1">
                <a:effectLst>
                  <a:outerShdw blurRad="38100" dist="38100" dir="2700000" algn="tl">
                    <a:srgbClr val="000000">
                      <a:alpha val="43137"/>
                    </a:srgbClr>
                  </a:outerShdw>
                </a:effectLst>
                <a:latin typeface="Calibri" pitchFamily="34" charset="0"/>
                <a:cs typeface="Calibri" pitchFamily="34" charset="0"/>
              </a:rPr>
              <a:t>ugdymo(si</a:t>
            </a:r>
            <a:r>
              <a:rPr lang="lt-LT" sz="2000" dirty="0">
                <a:effectLst>
                  <a:outerShdw blurRad="38100" dist="38100" dir="2700000" algn="tl">
                    <a:srgbClr val="000000">
                      <a:alpha val="43137"/>
                    </a:srgbClr>
                  </a:outerShdw>
                </a:effectLst>
                <a:latin typeface="Calibri" pitchFamily="34" charset="0"/>
                <a:cs typeface="Calibri" pitchFamily="34" charset="0"/>
              </a:rPr>
              <a:t>) siekių (sveikos gyvensenos, saugos, </a:t>
            </a:r>
            <a:r>
              <a:rPr lang="lt-LT" sz="2000" dirty="0" err="1">
                <a:effectLst>
                  <a:outerShdw blurRad="38100" dist="38100" dir="2700000" algn="tl">
                    <a:srgbClr val="000000">
                      <a:alpha val="43137"/>
                    </a:srgbClr>
                  </a:outerShdw>
                </a:effectLst>
                <a:latin typeface="Calibri" pitchFamily="34" charset="0"/>
                <a:cs typeface="Calibri" pitchFamily="34" charset="0"/>
              </a:rPr>
              <a:t>verslumo</a:t>
            </a:r>
            <a:r>
              <a:rPr lang="lt-LT" sz="2000" dirty="0">
                <a:effectLst>
                  <a:outerShdw blurRad="38100" dist="38100" dir="2700000" algn="tl">
                    <a:srgbClr val="000000">
                      <a:alpha val="43137"/>
                    </a:srgbClr>
                  </a:outerShdw>
                </a:effectLst>
                <a:latin typeface="Calibri" pitchFamily="34" charset="0"/>
                <a:cs typeface="Calibri" pitchFamily="34" charset="0"/>
              </a:rPr>
              <a:t>, karjeros ugdymo ir </a:t>
            </a:r>
            <a:r>
              <a:rPr lang="lt-LT" sz="2000" dirty="0" err="1">
                <a:effectLst>
                  <a:outerShdw blurRad="38100" dist="38100" dir="2700000" algn="tl">
                    <a:srgbClr val="000000">
                      <a:alpha val="43137"/>
                    </a:srgbClr>
                  </a:outerShdw>
                </a:effectLst>
                <a:latin typeface="Calibri" pitchFamily="34" charset="0"/>
                <a:cs typeface="Calibri" pitchFamily="34" charset="0"/>
              </a:rPr>
              <a:t>pan</a:t>
            </a:r>
            <a:r>
              <a:rPr lang="lt-LT" sz="2000" dirty="0">
                <a:effectLst>
                  <a:outerShdw blurRad="38100" dist="38100" dir="2700000" algn="tl">
                    <a:srgbClr val="000000">
                      <a:alpha val="43137"/>
                    </a:srgbClr>
                  </a:outerShdw>
                </a:effectLst>
                <a:latin typeface="Calibri" pitchFamily="34" charset="0"/>
                <a:cs typeface="Calibri" pitchFamily="34" charset="0"/>
              </a:rPr>
              <a:t>.) integravimą į bendrojo ugdymo dalykų bei neformaliojo ugdymo turinį, integraciją temos, problemos, metodo pagrindu ir </a:t>
            </a:r>
            <a:r>
              <a:rPr lang="lt-LT" sz="2000" dirty="0" err="1">
                <a:effectLst>
                  <a:outerShdw blurRad="38100" dist="38100" dir="2700000" algn="tl">
                    <a:srgbClr val="000000">
                      <a:alpha val="43137"/>
                    </a:srgbClr>
                  </a:outerShdw>
                </a:effectLst>
                <a:latin typeface="Calibri" pitchFamily="34" charset="0"/>
                <a:cs typeface="Calibri" pitchFamily="34" charset="0"/>
              </a:rPr>
              <a:t>kt</a:t>
            </a:r>
            <a:r>
              <a:rPr lang="lt-LT" sz="2000" dirty="0">
                <a:effectLst>
                  <a:outerShdw blurRad="38100" dist="38100" dir="2700000" algn="tl">
                    <a:srgbClr val="000000">
                      <a:alpha val="43137"/>
                    </a:srgbClr>
                  </a:outerShdw>
                </a:effectLst>
                <a:latin typeface="Calibri" pitchFamily="34" charset="0"/>
                <a:cs typeface="Calibri" pitchFamily="34" charset="0"/>
              </a:rPr>
              <a:t>. </a:t>
            </a:r>
          </a:p>
          <a:p>
            <a:r>
              <a:rPr lang="lt-LT" sz="20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u="sng" dirty="0">
                <a:effectLst>
                  <a:outerShdw blurRad="38100" dist="38100" dir="2700000" algn="tl">
                    <a:srgbClr val="000000">
                      <a:alpha val="43137"/>
                    </a:srgbClr>
                  </a:outerShdw>
                </a:effectLst>
                <a:latin typeface="Calibri" pitchFamily="34" charset="0"/>
                <a:cs typeface="Calibri" pitchFamily="34" charset="0"/>
              </a:rPr>
              <a:t>Siejamas formalusis ir neformalusis vaikų švietimas</a:t>
            </a:r>
            <a:r>
              <a:rPr lang="lt-LT" sz="2000" dirty="0">
                <a:effectLst>
                  <a:outerShdw blurRad="38100" dist="38100" dir="2700000" algn="tl">
                    <a:srgbClr val="000000">
                      <a:alpha val="43137"/>
                    </a:srgbClr>
                  </a:outerShdw>
                </a:effectLst>
                <a:latin typeface="Calibri" pitchFamily="34" charset="0"/>
                <a:cs typeface="Calibri" pitchFamily="34" charset="0"/>
              </a:rPr>
              <a:t>, vykstantis tiek mokykloje, tiek ir už jos ribų, taip pat </a:t>
            </a:r>
            <a:r>
              <a:rPr lang="lt-LT" sz="2000" u="sng" dirty="0">
                <a:effectLst>
                  <a:outerShdw blurRad="38100" dist="38100" dir="2700000" algn="tl">
                    <a:srgbClr val="000000">
                      <a:alpha val="43137"/>
                    </a:srgbClr>
                  </a:outerShdw>
                </a:effectLst>
                <a:latin typeface="Calibri" pitchFamily="34" charset="0"/>
                <a:cs typeface="Calibri" pitchFamily="34" charset="0"/>
              </a:rPr>
              <a:t>mokymasis</a:t>
            </a:r>
            <a:r>
              <a:rPr lang="lt-LT" sz="2000" dirty="0">
                <a:effectLst>
                  <a:outerShdw blurRad="38100" dist="38100" dir="2700000" algn="tl">
                    <a:srgbClr val="000000">
                      <a:alpha val="43137"/>
                    </a:srgbClr>
                  </a:outerShdw>
                </a:effectLst>
                <a:latin typeface="Calibri" pitchFamily="34" charset="0"/>
                <a:cs typeface="Calibri" pitchFamily="34" charset="0"/>
              </a:rPr>
              <a:t> ir kitos mokyklos inicijuojamos mokinių veiklos. </a:t>
            </a:r>
          </a:p>
        </p:txBody>
      </p:sp>
    </p:spTree>
    <p:extLst>
      <p:ext uri="{BB962C8B-B14F-4D97-AF65-F5344CB8AC3E}">
        <p14:creationId xmlns:p14="http://schemas.microsoft.com/office/powerpoint/2010/main" val="436987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chemeClr val="tx2"/>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4. Lyderystė ir vadyba</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4.2. Mokymasis ir veikimas komandomis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4.2.2. Bendradarbiavimas su tėvais</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RAKTINIS ŽODIS	     	Įtraukimas	     							</a:t>
            </a:r>
            <a:r>
              <a:rPr lang="lt-LT" sz="32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(vidurkis – 2,34)</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sp>
        <p:nvSpPr>
          <p:cNvPr id="5" name="Stačiakampis 4"/>
          <p:cNvSpPr/>
          <p:nvPr/>
        </p:nvSpPr>
        <p:spPr>
          <a:xfrm>
            <a:off x="109134" y="3284984"/>
            <a:ext cx="8784975" cy="3416320"/>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Tėvai </a:t>
            </a:r>
            <a:r>
              <a:rPr lang="lt-LT" sz="2400" u="sng" dirty="0">
                <a:effectLst>
                  <a:outerShdw blurRad="38100" dist="38100" dir="2700000" algn="tl">
                    <a:srgbClr val="000000">
                      <a:alpha val="43137"/>
                    </a:srgbClr>
                  </a:outerShdw>
                </a:effectLst>
                <a:latin typeface="Calibri" pitchFamily="34" charset="0"/>
                <a:cs typeface="Calibri" pitchFamily="34" charset="0"/>
              </a:rPr>
              <a:t>dalyvauja tobulinant mokyklą</a:t>
            </a:r>
            <a:r>
              <a:rPr lang="lt-LT" sz="2400" dirty="0">
                <a:effectLst>
                  <a:outerShdw blurRad="38100" dist="38100" dir="2700000" algn="tl">
                    <a:srgbClr val="000000">
                      <a:alpha val="43137"/>
                    </a:srgbClr>
                  </a:outerShdw>
                </a:effectLst>
                <a:latin typeface="Calibri" pitchFamily="34" charset="0"/>
                <a:cs typeface="Calibri" pitchFamily="34" charset="0"/>
              </a:rPr>
              <a:t>.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u="sng" dirty="0">
                <a:effectLst>
                  <a:outerShdw blurRad="38100" dist="38100" dir="2700000" algn="tl">
                    <a:srgbClr val="000000">
                      <a:alpha val="43137"/>
                    </a:srgbClr>
                  </a:outerShdw>
                </a:effectLst>
                <a:latin typeface="Calibri" pitchFamily="34" charset="0"/>
                <a:cs typeface="Calibri" pitchFamily="34" charset="0"/>
              </a:rPr>
              <a:t>Tėvai įsitraukia </a:t>
            </a:r>
            <a:r>
              <a:rPr lang="lt-LT" sz="2400" dirty="0">
                <a:effectLst>
                  <a:outerShdw blurRad="38100" dist="38100" dir="2700000" algn="tl">
                    <a:srgbClr val="000000">
                      <a:alpha val="43137"/>
                    </a:srgbClr>
                  </a:outerShdw>
                </a:effectLst>
                <a:latin typeface="Calibri" pitchFamily="34" charset="0"/>
                <a:cs typeface="Calibri" pitchFamily="34" charset="0"/>
              </a:rPr>
              <a:t>į vaikų </a:t>
            </a:r>
            <a:r>
              <a:rPr lang="lt-LT" sz="2400" dirty="0" err="1">
                <a:effectLst>
                  <a:outerShdw blurRad="38100" dist="38100" dir="2700000" algn="tl">
                    <a:srgbClr val="000000">
                      <a:alpha val="43137"/>
                    </a:srgbClr>
                  </a:outerShdw>
                </a:effectLst>
                <a:latin typeface="Calibri" pitchFamily="34" charset="0"/>
                <a:cs typeface="Calibri" pitchFamily="34" charset="0"/>
              </a:rPr>
              <a:t>ugdymą(si</a:t>
            </a:r>
            <a:r>
              <a:rPr lang="lt-LT" sz="2400" dirty="0">
                <a:effectLst>
                  <a:outerShdw blurRad="38100" dist="38100" dir="2700000" algn="tl">
                    <a:srgbClr val="000000">
                      <a:alpha val="43137"/>
                    </a:srgbClr>
                  </a:outerShdw>
                </a:effectLst>
                <a:latin typeface="Calibri" pitchFamily="34" charset="0"/>
                <a:cs typeface="Calibri" pitchFamily="34" charset="0"/>
              </a:rPr>
              <a:t>) </a:t>
            </a:r>
            <a:r>
              <a:rPr lang="lt-LT" sz="2400" u="sng" dirty="0">
                <a:effectLst>
                  <a:outerShdw blurRad="38100" dist="38100" dir="2700000" algn="tl">
                    <a:srgbClr val="000000">
                      <a:alpha val="43137"/>
                    </a:srgbClr>
                  </a:outerShdw>
                </a:effectLst>
                <a:latin typeface="Calibri" pitchFamily="34" charset="0"/>
                <a:cs typeface="Calibri" pitchFamily="34" charset="0"/>
              </a:rPr>
              <a:t>įvairiomis formomis </a:t>
            </a:r>
            <a:r>
              <a:rPr lang="lt-LT" sz="2400" dirty="0">
                <a:effectLst>
                  <a:outerShdw blurRad="38100" dist="38100" dir="2700000" algn="tl">
                    <a:srgbClr val="000000">
                      <a:alpha val="43137"/>
                    </a:srgbClr>
                  </a:outerShdw>
                </a:effectLst>
                <a:latin typeface="Calibri" pitchFamily="34" charset="0"/>
                <a:cs typeface="Calibri" pitchFamily="34" charset="0"/>
              </a:rPr>
              <a:t>(plėsdami jų kultūrinį akiratį, skatindami pažintinį aktyvumą, padėdami išsikelti ambicingus ugdymosi tikslus ir jų siekti, taip pat dalyvaudami mokyklos veiklose, individualiuose ir bendruose susitikimuose su mokytojais, inicijuodami prasmingas veiklas, projektus, vesdami pamokas ar kitas veiklas).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u="sng" dirty="0">
                <a:effectLst>
                  <a:outerShdw blurRad="38100" dist="38100" dir="2700000" algn="tl">
                    <a:srgbClr val="000000">
                      <a:alpha val="43137"/>
                    </a:srgbClr>
                  </a:outerShdw>
                </a:effectLst>
                <a:latin typeface="Calibri" pitchFamily="34" charset="0"/>
                <a:cs typeface="Calibri" pitchFamily="34" charset="0"/>
              </a:rPr>
              <a:t>Bendradarbiaujama abiem pusėms tinkamu laiku</a:t>
            </a:r>
            <a:r>
              <a:rPr lang="lt-LT" sz="2400" dirty="0">
                <a:effectLst>
                  <a:outerShdw blurRad="38100" dist="38100" dir="2700000" algn="tl">
                    <a:srgbClr val="000000">
                      <a:alpha val="43137"/>
                    </a:srgbClr>
                  </a:outerShdw>
                </a:effectLst>
                <a:latin typeface="Calibri" pitchFamily="34" charset="0"/>
                <a:cs typeface="Calibri" pitchFamily="34" charset="0"/>
              </a:rPr>
              <a:t>.</a:t>
            </a:r>
          </a:p>
        </p:txBody>
      </p:sp>
    </p:spTree>
    <p:extLst>
      <p:ext uri="{BB962C8B-B14F-4D97-AF65-F5344CB8AC3E}">
        <p14:creationId xmlns:p14="http://schemas.microsoft.com/office/powerpoint/2010/main" val="3581668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76672"/>
            <a:ext cx="8784975" cy="3046988"/>
          </a:xfrm>
          <a:prstGeom prst="rect">
            <a:avLst/>
          </a:prstGeom>
          <a:noFill/>
          <a:ln>
            <a:solidFill>
              <a:schemeClr val="tx2"/>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2.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Ugdymas(is</a:t>
            </a:r>
            <a:r>
              <a:rPr lang="lt-LT" sz="3200" dirty="0" smtClean="0">
                <a:effectLst>
                  <a:outerShdw blurRad="38100" dist="38100" dir="2700000" algn="tl">
                    <a:srgbClr val="000000">
                      <a:alpha val="43137"/>
                    </a:srgbClr>
                  </a:outerShdw>
                </a:effectLst>
                <a:latin typeface="Calibri" pitchFamily="34" charset="0"/>
                <a:cs typeface="Calibri" pitchFamily="34" charset="0"/>
              </a:rPr>
              <a:t>) ir mokinių patirtys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2.2. Vadovavimas mokymuisi</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2.2.1. Mokymosi lūkesčiai ir mokinių 			skatinimas</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RAKTINIS ŽODIS	     	Mokymosi džiaugsmas	     				</a:t>
            </a:r>
            <a:r>
              <a:rPr lang="lt-LT" sz="32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(vidurkis – 2,41)</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sp>
        <p:nvSpPr>
          <p:cNvPr id="5" name="Stačiakampis 4"/>
          <p:cNvSpPr/>
          <p:nvPr/>
        </p:nvSpPr>
        <p:spPr>
          <a:xfrm>
            <a:off x="107504" y="3523660"/>
            <a:ext cx="8784975" cy="3416320"/>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Mokytojas </a:t>
            </a:r>
            <a:r>
              <a:rPr lang="lt-LT" sz="2400" u="sng" dirty="0">
                <a:effectLst>
                  <a:outerShdw blurRad="38100" dist="38100" dir="2700000" algn="tl">
                    <a:srgbClr val="000000">
                      <a:alpha val="43137"/>
                    </a:srgbClr>
                  </a:outerShdw>
                </a:effectLst>
                <a:latin typeface="Calibri" pitchFamily="34" charset="0"/>
                <a:cs typeface="Calibri" pitchFamily="34" charset="0"/>
              </a:rPr>
              <a:t>planuoja ir parenka prasmingas </a:t>
            </a:r>
            <a:r>
              <a:rPr lang="lt-LT" sz="2400" u="sng" dirty="0" err="1">
                <a:effectLst>
                  <a:outerShdw blurRad="38100" dist="38100" dir="2700000" algn="tl">
                    <a:srgbClr val="000000">
                      <a:alpha val="43137"/>
                    </a:srgbClr>
                  </a:outerShdw>
                </a:effectLst>
                <a:latin typeface="Calibri" pitchFamily="34" charset="0"/>
                <a:cs typeface="Calibri" pitchFamily="34" charset="0"/>
              </a:rPr>
              <a:t>ugdymo(si</a:t>
            </a:r>
            <a:r>
              <a:rPr lang="lt-LT" sz="2400" u="sng" dirty="0">
                <a:effectLst>
                  <a:outerShdw blurRad="38100" dist="38100" dir="2700000" algn="tl">
                    <a:srgbClr val="000000">
                      <a:alpha val="43137"/>
                    </a:srgbClr>
                  </a:outerShdw>
                </a:effectLst>
                <a:latin typeface="Calibri" pitchFamily="34" charset="0"/>
                <a:cs typeface="Calibri" pitchFamily="34" charset="0"/>
              </a:rPr>
              <a:t>) veiklas</a:t>
            </a:r>
            <a:r>
              <a:rPr lang="lt-LT" sz="2400" dirty="0">
                <a:effectLst>
                  <a:outerShdw blurRad="38100" dist="38100" dir="2700000" algn="tl">
                    <a:srgbClr val="000000">
                      <a:alpha val="43137"/>
                    </a:srgbClr>
                  </a:outerShdw>
                </a:effectLst>
                <a:latin typeface="Calibri" pitchFamily="34" charset="0"/>
                <a:cs typeface="Calibri" pitchFamily="34" charset="0"/>
              </a:rPr>
              <a:t>, kurios </a:t>
            </a:r>
            <a:r>
              <a:rPr lang="lt-LT" sz="2400" u="sng" dirty="0">
                <a:effectLst>
                  <a:outerShdw blurRad="38100" dist="38100" dir="2700000" algn="tl">
                    <a:srgbClr val="000000">
                      <a:alpha val="43137"/>
                    </a:srgbClr>
                  </a:outerShdw>
                </a:effectLst>
                <a:latin typeface="Calibri" pitchFamily="34" charset="0"/>
                <a:cs typeface="Calibri" pitchFamily="34" charset="0"/>
              </a:rPr>
              <a:t>skatina smalsumą ir entuziazmą</a:t>
            </a:r>
            <a:r>
              <a:rPr lang="lt-LT" sz="2400" dirty="0">
                <a:effectLst>
                  <a:outerShdw blurRad="38100" dist="38100" dir="2700000" algn="tl">
                    <a:srgbClr val="000000">
                      <a:alpha val="43137"/>
                    </a:srgbClr>
                  </a:outerShdw>
                </a:effectLst>
                <a:latin typeface="Calibri" pitchFamily="34" charset="0"/>
                <a:cs typeface="Calibri" pitchFamily="34" charset="0"/>
              </a:rPr>
              <a:t>, sudaro sąlygas kurti idėjas ir jas įgyvendinti, išgyventi pažinimo ir kūrybos džiaugsmą, taip pat </a:t>
            </a:r>
            <a:r>
              <a:rPr lang="lt-LT" sz="2400" u="sng" dirty="0">
                <a:effectLst>
                  <a:outerShdw blurRad="38100" dist="38100" dir="2700000" algn="tl">
                    <a:srgbClr val="000000">
                      <a:alpha val="43137"/>
                    </a:srgbClr>
                  </a:outerShdw>
                </a:effectLst>
                <a:latin typeface="Calibri" pitchFamily="34" charset="0"/>
                <a:cs typeface="Calibri" pitchFamily="34" charset="0"/>
              </a:rPr>
              <a:t>patirti mokymosi sėkmę</a:t>
            </a:r>
            <a:r>
              <a:rPr lang="lt-LT" sz="2400" dirty="0">
                <a:effectLst>
                  <a:outerShdw blurRad="38100" dist="38100" dir="2700000" algn="tl">
                    <a:srgbClr val="000000">
                      <a:alpha val="43137"/>
                    </a:srgbClr>
                  </a:outerShdw>
                </a:effectLst>
                <a:latin typeface="Calibri" pitchFamily="34" charset="0"/>
                <a:cs typeface="Calibri" pitchFamily="34" charset="0"/>
              </a:rPr>
              <a:t>. </a:t>
            </a:r>
            <a:endParaRPr lang="lt-LT" sz="2400" dirty="0" smtClean="0">
              <a:effectLst>
                <a:outerShdw blurRad="38100" dist="38100" dir="2700000" algn="tl">
                  <a:srgbClr val="000000">
                    <a:alpha val="43137"/>
                  </a:srgbClr>
                </a:outerShdw>
              </a:effectLst>
              <a:latin typeface="Calibri" pitchFamily="34" charset="0"/>
              <a:cs typeface="Calibri" pitchFamily="34" charset="0"/>
            </a:endParaRP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Mokiniai skatinami džiaugtis savo ir kitų darbais, pasiekimais bei pažanga.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Jiems </a:t>
            </a:r>
            <a:r>
              <a:rPr lang="lt-LT" sz="2400" u="sng" dirty="0">
                <a:effectLst>
                  <a:outerShdw blurRad="38100" dist="38100" dir="2700000" algn="tl">
                    <a:srgbClr val="000000">
                      <a:alpha val="43137"/>
                    </a:srgbClr>
                  </a:outerShdw>
                </a:effectLst>
                <a:latin typeface="Calibri" pitchFamily="34" charset="0"/>
                <a:cs typeface="Calibri" pitchFamily="34" charset="0"/>
              </a:rPr>
              <a:t>leidžiama bandyti ir klysti, rasti ir taisyti savo klaidas, iš jų mokytis</a:t>
            </a:r>
            <a:r>
              <a:rPr lang="lt-LT" sz="2400" dirty="0">
                <a:effectLst>
                  <a:outerShdw blurRad="38100" dist="38100" dir="2700000" algn="tl">
                    <a:srgbClr val="000000">
                      <a:alpha val="43137"/>
                    </a:srgbClr>
                  </a:outerShdw>
                </a:effectLst>
                <a:latin typeface="Calibri" pitchFamily="34" charset="0"/>
                <a:cs typeface="Calibri" pitchFamily="34" charset="0"/>
              </a:rPr>
              <a:t>.</a:t>
            </a:r>
          </a:p>
        </p:txBody>
      </p:sp>
    </p:spTree>
    <p:extLst>
      <p:ext uri="{BB962C8B-B14F-4D97-AF65-F5344CB8AC3E}">
        <p14:creationId xmlns:p14="http://schemas.microsoft.com/office/powerpoint/2010/main" val="1167697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76672"/>
            <a:ext cx="8784975" cy="3539430"/>
          </a:xfrm>
          <a:prstGeom prst="rect">
            <a:avLst/>
          </a:prstGeom>
          <a:noFill/>
          <a:ln>
            <a:solidFill>
              <a:schemeClr val="tx2"/>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2.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Ugdymas(is</a:t>
            </a:r>
            <a:r>
              <a:rPr lang="lt-LT" sz="3200" dirty="0" smtClean="0">
                <a:effectLst>
                  <a:outerShdw blurRad="38100" dist="38100" dir="2700000" algn="tl">
                    <a:srgbClr val="000000">
                      <a:alpha val="43137"/>
                    </a:srgbClr>
                  </a:outerShdw>
                </a:effectLst>
                <a:latin typeface="Calibri" pitchFamily="34" charset="0"/>
                <a:cs typeface="Calibri" pitchFamily="34" charset="0"/>
              </a:rPr>
              <a:t>) ir mokinių patirtys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2.2. Vadovavimas mokymuisi</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2.2.2.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Ugdymo(si</a:t>
            </a:r>
            <a:r>
              <a:rPr lang="lt-LT" sz="3200" dirty="0" smtClean="0">
                <a:effectLst>
                  <a:outerShdw blurRad="38100" dist="38100" dir="2700000" algn="tl">
                    <a:srgbClr val="000000">
                      <a:alpha val="43137"/>
                    </a:srgbClr>
                  </a:outerShdw>
                </a:effectLst>
                <a:latin typeface="Calibri" pitchFamily="34" charset="0"/>
                <a:cs typeface="Calibri" pitchFamily="34" charset="0"/>
              </a:rPr>
              <a:t>) organizavimas</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RAKTINIS ŽODIS	     	Diferencijavimas, 						individualizavimas, 						suasmeninimas	     						</a:t>
            </a:r>
            <a:r>
              <a:rPr lang="lt-LT" sz="32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(vidurkis – 2,44)</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sp>
        <p:nvSpPr>
          <p:cNvPr id="5" name="Stačiakampis 4"/>
          <p:cNvSpPr/>
          <p:nvPr/>
        </p:nvSpPr>
        <p:spPr>
          <a:xfrm>
            <a:off x="107504" y="4149080"/>
            <a:ext cx="8784975" cy="2062103"/>
          </a:xfrm>
          <a:prstGeom prst="rect">
            <a:avLst/>
          </a:prstGeom>
          <a:ln w="3175">
            <a:solidFill>
              <a:schemeClr val="tx1"/>
            </a:solidFill>
          </a:ln>
        </p:spPr>
        <p:txBody>
          <a:bodyPr wrap="square">
            <a:spAutoFit/>
          </a:bodyPr>
          <a:lstStyle/>
          <a:p>
            <a:r>
              <a:rPr lang="lt-LT" sz="20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dirty="0">
                <a:effectLst>
                  <a:outerShdw blurRad="38100" dist="38100" dir="2700000" algn="tl">
                    <a:srgbClr val="000000">
                      <a:alpha val="43137"/>
                    </a:srgbClr>
                  </a:outerShdw>
                </a:effectLst>
                <a:latin typeface="Calibri" pitchFamily="34" charset="0"/>
                <a:cs typeface="Calibri" pitchFamily="34" charset="0"/>
              </a:rPr>
              <a:t>Mokytojai </a:t>
            </a:r>
            <a:r>
              <a:rPr lang="lt-LT" u="sng" dirty="0">
                <a:effectLst>
                  <a:outerShdw blurRad="38100" dist="38100" dir="2700000" algn="tl">
                    <a:srgbClr val="000000">
                      <a:alpha val="43137"/>
                    </a:srgbClr>
                  </a:outerShdw>
                </a:effectLst>
                <a:latin typeface="Calibri" pitchFamily="34" charset="0"/>
                <a:cs typeface="Calibri" pitchFamily="34" charset="0"/>
              </a:rPr>
              <a:t>pripažįsta mokinių skirtybes </a:t>
            </a:r>
            <a:r>
              <a:rPr lang="lt-LT" dirty="0">
                <a:effectLst>
                  <a:outerShdw blurRad="38100" dist="38100" dir="2700000" algn="tl">
                    <a:srgbClr val="000000">
                      <a:alpha val="43137"/>
                    </a:srgbClr>
                  </a:outerShdw>
                </a:effectLst>
                <a:latin typeface="Calibri" pitchFamily="34" charset="0"/>
                <a:cs typeface="Calibri" pitchFamily="34" charset="0"/>
              </a:rPr>
              <a:t>(amžiaus tarpsnio, asmeniniai ir ugdymosi poreikiai, interesai, gebėjimai, mokymosi stiliai), į kurias </a:t>
            </a:r>
            <a:r>
              <a:rPr lang="lt-LT" u="sng" dirty="0">
                <a:effectLst>
                  <a:outerShdw blurRad="38100" dist="38100" dir="2700000" algn="tl">
                    <a:srgbClr val="000000">
                      <a:alpha val="43137"/>
                    </a:srgbClr>
                  </a:outerShdw>
                </a:effectLst>
                <a:latin typeface="Calibri" pitchFamily="34" charset="0"/>
                <a:cs typeface="Calibri" pitchFamily="34" charset="0"/>
              </a:rPr>
              <a:t>atsižvelgia organizuodami </a:t>
            </a:r>
            <a:r>
              <a:rPr lang="lt-LT" u="sng" dirty="0" err="1">
                <a:effectLst>
                  <a:outerShdw blurRad="38100" dist="38100" dir="2700000" algn="tl">
                    <a:srgbClr val="000000">
                      <a:alpha val="43137"/>
                    </a:srgbClr>
                  </a:outerShdw>
                </a:effectLst>
                <a:latin typeface="Calibri" pitchFamily="34" charset="0"/>
                <a:cs typeface="Calibri" pitchFamily="34" charset="0"/>
              </a:rPr>
              <a:t>mokymą(si</a:t>
            </a:r>
            <a:r>
              <a:rPr lang="lt-LT" dirty="0">
                <a:effectLst>
                  <a:outerShdw blurRad="38100" dist="38100" dir="2700000" algn="tl">
                    <a:srgbClr val="000000">
                      <a:alpha val="43137"/>
                    </a:srgbClr>
                  </a:outerShdw>
                </a:effectLst>
                <a:latin typeface="Calibri" pitchFamily="34" charset="0"/>
                <a:cs typeface="Calibri" pitchFamily="34" charset="0"/>
              </a:rPr>
              <a:t>). </a:t>
            </a:r>
          </a:p>
          <a:p>
            <a:r>
              <a:rPr lang="lt-LT" dirty="0">
                <a:effectLst>
                  <a:outerShdw blurRad="38100" dist="38100" dir="2700000" algn="tl">
                    <a:srgbClr val="000000">
                      <a:alpha val="43137"/>
                    </a:srgbClr>
                  </a:outerShdw>
                </a:effectLst>
                <a:latin typeface="Calibri" pitchFamily="34" charset="0"/>
                <a:cs typeface="Calibri" pitchFamily="34" charset="0"/>
                <a:sym typeface="Wingdings"/>
              </a:rPr>
              <a:t></a:t>
            </a:r>
            <a:r>
              <a:rPr lang="lt-LT" dirty="0">
                <a:effectLst>
                  <a:outerShdw blurRad="38100" dist="38100" dir="2700000" algn="tl">
                    <a:srgbClr val="000000">
                      <a:alpha val="43137"/>
                    </a:srgbClr>
                  </a:outerShdw>
                </a:effectLst>
                <a:latin typeface="Calibri" pitchFamily="34" charset="0"/>
                <a:cs typeface="Calibri" pitchFamily="34" charset="0"/>
              </a:rPr>
              <a:t>Taikomi </a:t>
            </a:r>
            <a:r>
              <a:rPr lang="lt-LT" u="sng" dirty="0">
                <a:effectLst>
                  <a:outerShdw blurRad="38100" dist="38100" dir="2700000" algn="tl">
                    <a:srgbClr val="000000">
                      <a:alpha val="43137"/>
                    </a:srgbClr>
                  </a:outerShdw>
                </a:effectLst>
                <a:latin typeface="Calibri" pitchFamily="34" charset="0"/>
                <a:cs typeface="Calibri" pitchFamily="34" charset="0"/>
              </a:rPr>
              <a:t>įvairūs nenuolatiniai mokinių pergrupavimo pagal jų mokymosi poreikius būdai</a:t>
            </a:r>
            <a:r>
              <a:rPr lang="lt-LT" dirty="0">
                <a:effectLst>
                  <a:outerShdw blurRad="38100" dist="38100" dir="2700000" algn="tl">
                    <a:srgbClr val="000000">
                      <a:alpha val="43137"/>
                    </a:srgbClr>
                  </a:outerShdw>
                </a:effectLst>
                <a:latin typeface="Calibri" pitchFamily="34" charset="0"/>
                <a:cs typeface="Calibri" pitchFamily="34" charset="0"/>
              </a:rPr>
              <a:t>. </a:t>
            </a:r>
          </a:p>
          <a:p>
            <a:r>
              <a:rPr lang="lt-LT" dirty="0">
                <a:effectLst>
                  <a:outerShdw blurRad="38100" dist="38100" dir="2700000" algn="tl">
                    <a:srgbClr val="000000">
                      <a:alpha val="43137"/>
                    </a:srgbClr>
                  </a:outerShdw>
                </a:effectLst>
                <a:latin typeface="Calibri" pitchFamily="34" charset="0"/>
                <a:cs typeface="Calibri" pitchFamily="34" charset="0"/>
                <a:sym typeface="Wingdings"/>
              </a:rPr>
              <a:t></a:t>
            </a:r>
            <a:r>
              <a:rPr lang="lt-LT" dirty="0">
                <a:effectLst>
                  <a:outerShdw blurRad="38100" dist="38100" dir="2700000" algn="tl">
                    <a:srgbClr val="000000">
                      <a:alpha val="43137"/>
                    </a:srgbClr>
                  </a:outerShdw>
                </a:effectLst>
                <a:latin typeface="Calibri" pitchFamily="34" charset="0"/>
                <a:cs typeface="Calibri" pitchFamily="34" charset="0"/>
              </a:rPr>
              <a:t>Siekiama suasmeninti mokymąsi, t. y. yra </a:t>
            </a:r>
            <a:r>
              <a:rPr lang="lt-LT" u="sng" dirty="0">
                <a:effectLst>
                  <a:outerShdw blurRad="38100" dist="38100" dir="2700000" algn="tl">
                    <a:srgbClr val="000000">
                      <a:alpha val="43137"/>
                    </a:srgbClr>
                  </a:outerShdw>
                </a:effectLst>
                <a:latin typeface="Calibri" pitchFamily="34" charset="0"/>
                <a:cs typeface="Calibri" pitchFamily="34" charset="0"/>
              </a:rPr>
              <a:t>skatinamas aktyvus mokinių dalyvavimas </a:t>
            </a:r>
            <a:r>
              <a:rPr lang="lt-LT" dirty="0">
                <a:effectLst>
                  <a:outerShdw blurRad="38100" dist="38100" dir="2700000" algn="tl">
                    <a:srgbClr val="000000">
                      <a:alpha val="43137"/>
                    </a:srgbClr>
                  </a:outerShdw>
                </a:effectLst>
                <a:latin typeface="Calibri" pitchFamily="34" charset="0"/>
                <a:cs typeface="Calibri" pitchFamily="34" charset="0"/>
              </a:rPr>
              <a:t>keliant individualius, su kiekvieno mokymosi galimybėmis, interesais ir siekiais derančius ugdymosi </a:t>
            </a:r>
            <a:r>
              <a:rPr lang="lt-LT" u="sng" dirty="0">
                <a:effectLst>
                  <a:outerShdw blurRad="38100" dist="38100" dir="2700000" algn="tl">
                    <a:srgbClr val="000000">
                      <a:alpha val="43137"/>
                    </a:srgbClr>
                  </a:outerShdw>
                </a:effectLst>
                <a:latin typeface="Calibri" pitchFamily="34" charset="0"/>
                <a:cs typeface="Calibri" pitchFamily="34" charset="0"/>
              </a:rPr>
              <a:t>tikslus, renkantis temas, užduotis, problemas, mokymosi būdus ir tempą</a:t>
            </a:r>
            <a:r>
              <a:rPr lang="lt-LT" dirty="0">
                <a:effectLst>
                  <a:outerShdw blurRad="38100" dist="38100" dir="2700000" algn="tl">
                    <a:srgbClr val="000000">
                      <a:alpha val="43137"/>
                    </a:srgbClr>
                  </a:outerShdw>
                </a:effectLst>
                <a:latin typeface="Calibri" pitchFamily="34" charset="0"/>
                <a:cs typeface="Calibri" pitchFamily="34" charset="0"/>
              </a:rPr>
              <a:t>. </a:t>
            </a:r>
          </a:p>
        </p:txBody>
      </p:sp>
    </p:spTree>
    <p:extLst>
      <p:ext uri="{BB962C8B-B14F-4D97-AF65-F5344CB8AC3E}">
        <p14:creationId xmlns:p14="http://schemas.microsoft.com/office/powerpoint/2010/main" val="27726370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761" y="548680"/>
            <a:ext cx="8784975" cy="2554545"/>
          </a:xfrm>
          <a:prstGeom prst="rect">
            <a:avLst/>
          </a:prstGeom>
          <a:noFill/>
          <a:ln>
            <a:solidFill>
              <a:schemeClr val="tx2"/>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1. Rezultatai</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1.1. Asmenybės branda </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1.1.1. Asmenybės tapsmas</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RAKTINIS ŽODIS	     	Gyvenimo planavimas	     				</a:t>
            </a:r>
            <a:r>
              <a:rPr lang="lt-LT" sz="32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(vidurkis – 2,44)</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sp>
        <p:nvSpPr>
          <p:cNvPr id="5" name="Stačiakampis 4"/>
          <p:cNvSpPr/>
          <p:nvPr/>
        </p:nvSpPr>
        <p:spPr>
          <a:xfrm>
            <a:off x="114761" y="3199673"/>
            <a:ext cx="8784975" cy="3539430"/>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0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dirty="0">
                <a:effectLst>
                  <a:outerShdw blurRad="38100" dist="38100" dir="2700000" algn="tl">
                    <a:srgbClr val="000000">
                      <a:alpha val="43137"/>
                    </a:srgbClr>
                  </a:outerShdw>
                </a:effectLst>
                <a:latin typeface="Calibri" pitchFamily="34" charset="0"/>
                <a:cs typeface="Calibri" pitchFamily="34" charset="0"/>
              </a:rPr>
              <a:t>Mokiniai </a:t>
            </a:r>
            <a:r>
              <a:rPr lang="lt-LT" sz="2000" u="sng" dirty="0">
                <a:effectLst>
                  <a:outerShdw blurRad="38100" dist="38100" dir="2700000" algn="tl">
                    <a:srgbClr val="000000">
                      <a:alpha val="43137"/>
                    </a:srgbClr>
                  </a:outerShdw>
                </a:effectLst>
                <a:latin typeface="Calibri" pitchFamily="34" charset="0"/>
                <a:cs typeface="Calibri" pitchFamily="34" charset="0"/>
              </a:rPr>
              <a:t>supranta išsilavinimo ir mokymosi vertę</a:t>
            </a:r>
            <a:r>
              <a:rPr lang="lt-LT" sz="2000" dirty="0">
                <a:effectLst>
                  <a:outerShdw blurRad="38100" dist="38100" dir="2700000" algn="tl">
                    <a:srgbClr val="000000">
                      <a:alpha val="43137"/>
                    </a:srgbClr>
                  </a:outerShdw>
                </a:effectLst>
                <a:latin typeface="Calibri" pitchFamily="34" charset="0"/>
                <a:cs typeface="Calibri" pitchFamily="34" charset="0"/>
              </a:rPr>
              <a:t>, turi tolesnio mokymosi siekių ir planų. </a:t>
            </a:r>
          </a:p>
          <a:p>
            <a:r>
              <a:rPr lang="lt-LT" sz="20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dirty="0">
                <a:effectLst>
                  <a:outerShdw blurRad="38100" dist="38100" dir="2700000" algn="tl">
                    <a:srgbClr val="000000">
                      <a:alpha val="43137"/>
                    </a:srgbClr>
                  </a:outerShdw>
                </a:effectLst>
                <a:latin typeface="Calibri" pitchFamily="34" charset="0"/>
                <a:cs typeface="Calibri" pitchFamily="34" charset="0"/>
              </a:rPr>
              <a:t>Jie žino, kad yra ne vienas gyvenimo įprasminimo būdas, </a:t>
            </a:r>
            <a:r>
              <a:rPr lang="lt-LT" sz="2000" u="sng" dirty="0">
                <a:effectLst>
                  <a:outerShdw blurRad="38100" dist="38100" dir="2700000" algn="tl">
                    <a:srgbClr val="000000">
                      <a:alpha val="43137"/>
                    </a:srgbClr>
                  </a:outerShdw>
                </a:effectLst>
                <a:latin typeface="Calibri" pitchFamily="34" charset="0"/>
                <a:cs typeface="Calibri" pitchFamily="34" charset="0"/>
              </a:rPr>
              <a:t>moka</a:t>
            </a:r>
            <a:r>
              <a:rPr lang="lt-LT" sz="2000" dirty="0">
                <a:effectLst>
                  <a:outerShdw blurRad="38100" dist="38100" dir="2700000" algn="tl">
                    <a:srgbClr val="000000">
                      <a:alpha val="43137"/>
                    </a:srgbClr>
                  </a:outerShdw>
                </a:effectLst>
                <a:latin typeface="Calibri" pitchFamily="34" charset="0"/>
                <a:cs typeface="Calibri" pitchFamily="34" charset="0"/>
              </a:rPr>
              <a:t> projektuoti asmeninio gyvenimo scenarijus, </a:t>
            </a:r>
            <a:r>
              <a:rPr lang="lt-LT" sz="2000" u="sng" dirty="0">
                <a:effectLst>
                  <a:outerShdw blurRad="38100" dist="38100" dir="2700000" algn="tl">
                    <a:srgbClr val="000000">
                      <a:alpha val="43137"/>
                    </a:srgbClr>
                  </a:outerShdw>
                </a:effectLst>
                <a:latin typeface="Calibri" pitchFamily="34" charset="0"/>
                <a:cs typeface="Calibri" pitchFamily="34" charset="0"/>
              </a:rPr>
              <a:t>keltis tikslus, koreguoti ir atnaujinti juos</a:t>
            </a:r>
            <a:r>
              <a:rPr lang="lt-LT" sz="2000" dirty="0">
                <a:effectLst>
                  <a:outerShdw blurRad="38100" dist="38100" dir="2700000" algn="tl">
                    <a:srgbClr val="000000">
                      <a:alpha val="43137"/>
                    </a:srgbClr>
                  </a:outerShdw>
                </a:effectLst>
                <a:latin typeface="Calibri" pitchFamily="34" charset="0"/>
                <a:cs typeface="Calibri" pitchFamily="34" charset="0"/>
              </a:rPr>
              <a:t>. </a:t>
            </a:r>
          </a:p>
          <a:p>
            <a:r>
              <a:rPr lang="lt-LT" sz="20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dirty="0">
                <a:effectLst>
                  <a:outerShdw blurRad="38100" dist="38100" dir="2700000" algn="tl">
                    <a:srgbClr val="000000">
                      <a:alpha val="43137"/>
                    </a:srgbClr>
                  </a:outerShdw>
                </a:effectLst>
                <a:latin typeface="Calibri" pitchFamily="34" charset="0"/>
                <a:cs typeface="Calibri" pitchFamily="34" charset="0"/>
              </a:rPr>
              <a:t>Jie moka susirasti, analizuoti ir vertinti informaciją apie pasaulio (taip pat ir darbo pasaulio) kaitos tendencijas, mokymosi ir veiklos galimybes. </a:t>
            </a:r>
          </a:p>
          <a:p>
            <a:r>
              <a:rPr lang="lt-LT" sz="20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u="sng" dirty="0">
                <a:effectLst>
                  <a:outerShdw blurRad="38100" dist="38100" dir="2700000" algn="tl">
                    <a:srgbClr val="000000">
                      <a:alpha val="43137"/>
                    </a:srgbClr>
                  </a:outerShdw>
                </a:effectLst>
                <a:latin typeface="Calibri" pitchFamily="34" charset="0"/>
                <a:cs typeface="Calibri" pitchFamily="34" charset="0"/>
              </a:rPr>
              <a:t>Karjeros</a:t>
            </a:r>
            <a:r>
              <a:rPr lang="lt-LT" sz="2000" dirty="0">
                <a:effectLst>
                  <a:outerShdw blurRad="38100" dist="38100" dir="2700000" algn="tl">
                    <a:srgbClr val="000000">
                      <a:alpha val="43137"/>
                    </a:srgbClr>
                  </a:outerShdw>
                </a:effectLst>
                <a:latin typeface="Calibri" pitchFamily="34" charset="0"/>
                <a:cs typeface="Calibri" pitchFamily="34" charset="0"/>
              </a:rPr>
              <a:t> (profesijos, darbinės ir visuomeninės veiklos) </a:t>
            </a:r>
            <a:r>
              <a:rPr lang="lt-LT" sz="2000" u="sng" dirty="0">
                <a:effectLst>
                  <a:outerShdw blurRad="38100" dist="38100" dir="2700000" algn="tl">
                    <a:srgbClr val="000000">
                      <a:alpha val="43137"/>
                    </a:srgbClr>
                  </a:outerShdw>
                </a:effectLst>
                <a:latin typeface="Calibri" pitchFamily="34" charset="0"/>
                <a:cs typeface="Calibri" pitchFamily="34" charset="0"/>
              </a:rPr>
              <a:t>galimybes mokiniai sieja su ugdymosi galimybėmis</a:t>
            </a:r>
            <a:r>
              <a:rPr lang="lt-LT" sz="2000" dirty="0">
                <a:effectLst>
                  <a:outerShdw blurRad="38100" dist="38100" dir="2700000" algn="tl">
                    <a:srgbClr val="000000">
                      <a:alpha val="43137"/>
                    </a:srgbClr>
                  </a:outerShdw>
                </a:effectLst>
                <a:latin typeface="Calibri" pitchFamily="34" charset="0"/>
                <a:cs typeface="Calibri" pitchFamily="34" charset="0"/>
              </a:rPr>
              <a:t>. </a:t>
            </a:r>
          </a:p>
          <a:p>
            <a:r>
              <a:rPr lang="lt-LT" sz="20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dirty="0">
                <a:effectLst>
                  <a:outerShdw blurRad="38100" dist="38100" dir="2700000" algn="tl">
                    <a:srgbClr val="000000">
                      <a:alpha val="43137"/>
                    </a:srgbClr>
                  </a:outerShdw>
                </a:effectLst>
                <a:latin typeface="Calibri" pitchFamily="34" charset="0"/>
                <a:cs typeface="Calibri" pitchFamily="34" charset="0"/>
              </a:rPr>
              <a:t>Jie </a:t>
            </a:r>
            <a:r>
              <a:rPr lang="lt-LT" sz="2000" u="sng" dirty="0">
                <a:effectLst>
                  <a:outerShdw blurRad="38100" dist="38100" dir="2700000" algn="tl">
                    <a:srgbClr val="000000">
                      <a:alpha val="43137"/>
                    </a:srgbClr>
                  </a:outerShdw>
                </a:effectLst>
                <a:latin typeface="Calibri" pitchFamily="34" charset="0"/>
                <a:cs typeface="Calibri" pitchFamily="34" charset="0"/>
              </a:rPr>
              <a:t>geba tikslingai ir pagrįstai pasirinkti ugdymosi sritis</a:t>
            </a:r>
            <a:r>
              <a:rPr lang="lt-LT" sz="2000" dirty="0">
                <a:effectLst>
                  <a:outerShdw blurRad="38100" dist="38100" dir="2700000" algn="tl">
                    <a:srgbClr val="000000">
                      <a:alpha val="43137"/>
                    </a:srgbClr>
                  </a:outerShdw>
                </a:effectLst>
                <a:latin typeface="Calibri" pitchFamily="34" charset="0"/>
                <a:cs typeface="Calibri" pitchFamily="34" charset="0"/>
              </a:rPr>
              <a:t> ir (ar) </a:t>
            </a:r>
            <a:r>
              <a:rPr lang="lt-LT" sz="2000" u="sng" dirty="0">
                <a:effectLst>
                  <a:outerShdw blurRad="38100" dist="38100" dir="2700000" algn="tl">
                    <a:srgbClr val="000000">
                      <a:alpha val="43137"/>
                    </a:srgbClr>
                  </a:outerShdw>
                </a:effectLst>
                <a:latin typeface="Calibri" pitchFamily="34" charset="0"/>
                <a:cs typeface="Calibri" pitchFamily="34" charset="0"/>
              </a:rPr>
              <a:t>dalykus vyresnėse klasėse</a:t>
            </a:r>
            <a:r>
              <a:rPr lang="lt-LT" sz="2000" dirty="0">
                <a:effectLst>
                  <a:outerShdw blurRad="38100" dist="38100" dir="2700000" algn="tl">
                    <a:srgbClr val="000000">
                      <a:alpha val="43137"/>
                    </a:srgbClr>
                  </a:outerShdw>
                </a:effectLst>
                <a:latin typeface="Calibri" pitchFamily="34" charset="0"/>
                <a:cs typeface="Calibri" pitchFamily="34" charset="0"/>
              </a:rPr>
              <a:t>.</a:t>
            </a:r>
          </a:p>
        </p:txBody>
      </p:sp>
    </p:spTree>
    <p:extLst>
      <p:ext uri="{BB962C8B-B14F-4D97-AF65-F5344CB8AC3E}">
        <p14:creationId xmlns:p14="http://schemas.microsoft.com/office/powerpoint/2010/main" val="134897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76671"/>
            <a:ext cx="8928992" cy="4462760"/>
          </a:xfrm>
          <a:prstGeom prst="rect">
            <a:avLst/>
          </a:prstGeom>
          <a:noFill/>
        </p:spPr>
        <p:txBody>
          <a:bodyPr wrap="square" rtlCol="0">
            <a:spAutoFit/>
          </a:bodyPr>
          <a:lstStyle/>
          <a:p>
            <a:r>
              <a:rPr lang="lt-LT" sz="2800"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ĮSIVERTINIMAS VYKDYTAS</a:t>
            </a:r>
            <a:r>
              <a:rPr lang="lt-LT" sz="2800" dirty="0" smtClean="0">
                <a:effectLst>
                  <a:outerShdw blurRad="38100" dist="38100" dir="2700000" algn="tl">
                    <a:srgbClr val="000000">
                      <a:alpha val="43137"/>
                    </a:srgbClr>
                  </a:outerShdw>
                </a:effectLst>
                <a:latin typeface="Calibri" pitchFamily="34" charset="0"/>
                <a:cs typeface="Calibri" pitchFamily="34" charset="0"/>
              </a:rPr>
              <a:t>	</a:t>
            </a:r>
            <a:r>
              <a:rPr lang="lt-LT" sz="3200" dirty="0" smtClean="0">
                <a:effectLst>
                  <a:outerShdw blurRad="38100" dist="38100" dir="2700000" algn="tl">
                    <a:srgbClr val="000000">
                      <a:alpha val="43137"/>
                    </a:srgbClr>
                  </a:outerShdw>
                </a:effectLst>
                <a:latin typeface="Calibri" pitchFamily="34" charset="0"/>
                <a:cs typeface="Calibri" pitchFamily="34" charset="0"/>
              </a:rPr>
              <a:t>2017 </a:t>
            </a:r>
            <a:r>
              <a:rPr lang="lt-LT" sz="3200" dirty="0" err="1" smtClean="0">
                <a:effectLst>
                  <a:outerShdw blurRad="38100" dist="38100" dir="2700000" algn="tl">
                    <a:srgbClr val="000000">
                      <a:alpha val="43137"/>
                    </a:srgbClr>
                  </a:outerShdw>
                </a:effectLst>
                <a:latin typeface="Calibri" pitchFamily="34" charset="0"/>
                <a:cs typeface="Calibri" pitchFamily="34" charset="0"/>
              </a:rPr>
              <a:t>m</a:t>
            </a:r>
            <a:r>
              <a:rPr lang="lt-LT" sz="3200" dirty="0" smtClean="0">
                <a:effectLst>
                  <a:outerShdw blurRad="38100" dist="38100" dir="2700000" algn="tl">
                    <a:srgbClr val="000000">
                      <a:alpha val="43137"/>
                    </a:srgbClr>
                  </a:outerShdw>
                </a:effectLst>
                <a:latin typeface="Calibri" pitchFamily="34" charset="0"/>
                <a:cs typeface="Calibri" pitchFamily="34" charset="0"/>
              </a:rPr>
              <a:t>. gruodžio </a:t>
            </a:r>
            <a:r>
              <a:rPr lang="lt-LT" sz="3200" dirty="0" err="1" smtClean="0">
                <a:effectLst>
                  <a:outerShdw blurRad="38100" dist="38100" dir="2700000" algn="tl">
                    <a:srgbClr val="000000">
                      <a:alpha val="43137"/>
                    </a:srgbClr>
                  </a:outerShdw>
                </a:effectLst>
                <a:latin typeface="Calibri" pitchFamily="34" charset="0"/>
                <a:cs typeface="Calibri" pitchFamily="34" charset="0"/>
              </a:rPr>
              <a:t>mėn</a:t>
            </a:r>
            <a:r>
              <a:rPr lang="lt-LT" sz="3200" dirty="0" smtClean="0">
                <a:effectLst>
                  <a:outerShdw blurRad="38100" dist="38100" dir="2700000" algn="tl">
                    <a:srgbClr val="000000">
                      <a:alpha val="43137"/>
                    </a:srgbClr>
                  </a:outerShdw>
                </a:effectLst>
                <a:latin typeface="Calibri" pitchFamily="34" charset="0"/>
                <a:cs typeface="Calibri" pitchFamily="34" charset="0"/>
              </a:rPr>
              <a:t>.</a:t>
            </a:r>
          </a:p>
          <a:p>
            <a:endParaRPr lang="lt-LT" sz="2800" dirty="0">
              <a:effectLst>
                <a:outerShdw blurRad="38100" dist="38100" dir="2700000" algn="tl">
                  <a:srgbClr val="000000">
                    <a:alpha val="43137"/>
                  </a:srgbClr>
                </a:outerShdw>
              </a:effectLst>
              <a:latin typeface="Calibri" pitchFamily="34" charset="0"/>
              <a:cs typeface="Calibri" pitchFamily="34" charset="0"/>
            </a:endParaRPr>
          </a:p>
          <a:p>
            <a:r>
              <a:rPr lang="lt-LT" sz="2800"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PAKVIETI RESPONDENTAI</a:t>
            </a:r>
            <a:r>
              <a:rPr lang="lt-LT" sz="2800" dirty="0" smtClean="0">
                <a:effectLst>
                  <a:outerShdw blurRad="38100" dist="38100" dir="2700000" algn="tl">
                    <a:srgbClr val="000000">
                      <a:alpha val="43137"/>
                    </a:srgbClr>
                  </a:outerShdw>
                </a:effectLst>
                <a:latin typeface="Calibri" pitchFamily="34" charset="0"/>
                <a:cs typeface="Calibri" pitchFamily="34" charset="0"/>
              </a:rPr>
              <a:t>		</a:t>
            </a:r>
            <a:r>
              <a:rPr lang="lt-LT" sz="4000" b="1" dirty="0" smtClean="0">
                <a:effectLst>
                  <a:outerShdw blurRad="38100" dist="38100" dir="2700000" algn="tl">
                    <a:srgbClr val="000000">
                      <a:alpha val="43137"/>
                    </a:srgbClr>
                  </a:outerShdw>
                </a:effectLst>
                <a:latin typeface="Calibri" pitchFamily="34" charset="0"/>
                <a:cs typeface="Calibri" pitchFamily="34" charset="0"/>
              </a:rPr>
              <a:t>37</a:t>
            </a:r>
          </a:p>
          <a:p>
            <a:endParaRPr lang="lt-LT" sz="2800" dirty="0">
              <a:effectLst>
                <a:outerShdw blurRad="38100" dist="38100" dir="2700000" algn="tl">
                  <a:srgbClr val="000000">
                    <a:alpha val="43137"/>
                  </a:srgbClr>
                </a:outerShdw>
              </a:effectLst>
              <a:latin typeface="Calibri" pitchFamily="34" charset="0"/>
              <a:cs typeface="Calibri" pitchFamily="34" charset="0"/>
            </a:endParaRPr>
          </a:p>
          <a:p>
            <a:r>
              <a:rPr lang="lt-LT" sz="2800"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ATSAKYTI KLAUSIMYNAI</a:t>
            </a:r>
            <a:r>
              <a:rPr lang="lt-LT" sz="2800" dirty="0" smtClean="0">
                <a:effectLst>
                  <a:outerShdw blurRad="38100" dist="38100" dir="2700000" algn="tl">
                    <a:srgbClr val="000000">
                      <a:alpha val="43137"/>
                    </a:srgbClr>
                  </a:outerShdw>
                </a:effectLst>
                <a:latin typeface="Calibri" pitchFamily="34" charset="0"/>
                <a:cs typeface="Calibri" pitchFamily="34" charset="0"/>
              </a:rPr>
              <a:t>	  	</a:t>
            </a:r>
            <a:r>
              <a:rPr lang="lt-LT" sz="4000" b="1" dirty="0" smtClean="0">
                <a:effectLst>
                  <a:outerShdw blurRad="38100" dist="38100" dir="2700000" algn="tl">
                    <a:srgbClr val="000000">
                      <a:alpha val="43137"/>
                    </a:srgbClr>
                  </a:outerShdw>
                </a:effectLst>
                <a:latin typeface="Calibri" pitchFamily="34" charset="0"/>
                <a:cs typeface="Calibri" pitchFamily="34" charset="0"/>
              </a:rPr>
              <a:t>29</a:t>
            </a:r>
            <a:r>
              <a:rPr lang="lt-LT" sz="4000" dirty="0" smtClean="0">
                <a:effectLst>
                  <a:outerShdw blurRad="38100" dist="38100" dir="2700000" algn="tl">
                    <a:srgbClr val="000000">
                      <a:alpha val="43137"/>
                    </a:srgbClr>
                  </a:outerShdw>
                </a:effectLst>
                <a:latin typeface="Calibri" pitchFamily="34" charset="0"/>
                <a:cs typeface="Calibri" pitchFamily="34" charset="0"/>
              </a:rPr>
              <a:t> (78,38 </a:t>
            </a:r>
            <a:r>
              <a:rPr lang="lt-LT" sz="4000" dirty="0" err="1" smtClean="0">
                <a:effectLst>
                  <a:outerShdw blurRad="38100" dist="38100" dir="2700000" algn="tl">
                    <a:srgbClr val="000000">
                      <a:alpha val="43137"/>
                    </a:srgbClr>
                  </a:outerShdw>
                </a:effectLst>
                <a:latin typeface="Calibri" pitchFamily="34" charset="0"/>
                <a:cs typeface="Calibri" pitchFamily="34" charset="0"/>
              </a:rPr>
              <a:t>proc</a:t>
            </a:r>
            <a:r>
              <a:rPr lang="lt-LT" sz="4000" dirty="0" smtClean="0">
                <a:effectLst>
                  <a:outerShdw blurRad="38100" dist="38100" dir="2700000" algn="tl">
                    <a:srgbClr val="000000">
                      <a:alpha val="43137"/>
                    </a:srgbClr>
                  </a:outerShdw>
                </a:effectLst>
                <a:latin typeface="Calibri" pitchFamily="34" charset="0"/>
                <a:cs typeface="Calibri" pitchFamily="34" charset="0"/>
              </a:rPr>
              <a:t>.)</a:t>
            </a:r>
          </a:p>
          <a:p>
            <a:endParaRPr lang="lt-LT" sz="2800" dirty="0">
              <a:effectLst>
                <a:outerShdw blurRad="38100" dist="38100" dir="2700000" algn="tl">
                  <a:srgbClr val="000000">
                    <a:alpha val="43137"/>
                  </a:srgbClr>
                </a:outerShdw>
              </a:effectLst>
              <a:latin typeface="Calibri" pitchFamily="34" charset="0"/>
              <a:cs typeface="Calibri" pitchFamily="34" charset="0"/>
            </a:endParaRPr>
          </a:p>
          <a:p>
            <a:r>
              <a:rPr lang="lt-LT" sz="2800" dirty="0" smtClean="0">
                <a:effectLst>
                  <a:outerShdw blurRad="38100" dist="38100" dir="2700000" algn="tl">
                    <a:srgbClr val="000000">
                      <a:alpha val="43137"/>
                    </a:srgbClr>
                  </a:outerShdw>
                </a:effectLst>
                <a:latin typeface="Calibri" pitchFamily="34" charset="0"/>
                <a:cs typeface="Calibri" pitchFamily="34" charset="0"/>
              </a:rPr>
              <a:t>Vertinti </a:t>
            </a:r>
            <a:r>
              <a:rPr lang="lt-LT" sz="2800"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67 raktiniai žodžiai </a:t>
            </a:r>
            <a:r>
              <a:rPr lang="lt-LT" sz="3200" dirty="0" smtClean="0">
                <a:effectLst>
                  <a:outerShdw blurRad="38100" dist="38100" dir="2700000" algn="tl">
                    <a:srgbClr val="000000">
                      <a:alpha val="43137"/>
                    </a:srgbClr>
                  </a:outerShdw>
                </a:effectLst>
                <a:latin typeface="Calibri" pitchFamily="34" charset="0"/>
                <a:cs typeface="Calibri" pitchFamily="34" charset="0"/>
              </a:rPr>
              <a:t>(1, 2, 3 arba 4 lygiu) 	</a:t>
            </a:r>
            <a:r>
              <a:rPr lang="lt-LT" sz="2800" dirty="0" smtClean="0">
                <a:effectLst>
                  <a:outerShdw blurRad="38100" dist="38100" dir="2700000" algn="tl">
                    <a:srgbClr val="000000">
                      <a:alpha val="43137"/>
                    </a:srgbClr>
                  </a:outerShdw>
                </a:effectLst>
                <a:latin typeface="Calibri" pitchFamily="34" charset="0"/>
                <a:cs typeface="Calibri" pitchFamily="34" charset="0"/>
              </a:rPr>
              <a:t>	</a:t>
            </a:r>
          </a:p>
          <a:p>
            <a:endParaRPr lang="lt-LT" sz="2800" dirty="0">
              <a:effectLst>
                <a:outerShdw blurRad="38100" dist="38100" dir="2700000" algn="tl">
                  <a:srgbClr val="000000">
                    <a:alpha val="43137"/>
                  </a:srgbClr>
                </a:outerShdw>
              </a:effectLst>
              <a:latin typeface="Calibri" pitchFamily="34" charset="0"/>
              <a:cs typeface="Calibri" pitchFamily="34" charset="0"/>
            </a:endParaRPr>
          </a:p>
          <a:p>
            <a:endParaRPr lang="lt-LT" sz="2800" dirty="0">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540615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chemeClr val="tx2"/>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1. Rezultatai</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1.2. Pasiekimai ir pažanga</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1.2.1. Mokinio pasiekimai ir pažanga</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RAKTINIS ŽODIS	     	Optimalumas	     						</a:t>
            </a:r>
            <a:r>
              <a:rPr lang="lt-LT" sz="32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(vidurkis – 2,44)</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sp>
        <p:nvSpPr>
          <p:cNvPr id="5" name="Stačiakampis 4"/>
          <p:cNvSpPr/>
          <p:nvPr/>
        </p:nvSpPr>
        <p:spPr>
          <a:xfrm>
            <a:off x="99238" y="3284984"/>
            <a:ext cx="8784975" cy="3416320"/>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Kiekvieno </a:t>
            </a:r>
            <a:r>
              <a:rPr lang="lt-LT" sz="2400" u="sng" dirty="0">
                <a:effectLst>
                  <a:outerShdw blurRad="38100" dist="38100" dir="2700000" algn="tl">
                    <a:srgbClr val="000000">
                      <a:alpha val="43137"/>
                    </a:srgbClr>
                  </a:outerShdw>
                </a:effectLst>
                <a:latin typeface="Calibri" pitchFamily="34" charset="0"/>
                <a:cs typeface="Calibri" pitchFamily="34" charset="0"/>
              </a:rPr>
              <a:t>mokinio įgytų bendrųjų ir dalykinių kompetencijų visumos lygis optimalus</a:t>
            </a:r>
            <a:r>
              <a:rPr lang="lt-LT" sz="2400" dirty="0">
                <a:effectLst>
                  <a:outerShdw blurRad="38100" dist="38100" dir="2700000" algn="tl">
                    <a:srgbClr val="000000">
                      <a:alpha val="43137"/>
                    </a:srgbClr>
                  </a:outerShdw>
                </a:effectLst>
                <a:latin typeface="Calibri" pitchFamily="34" charset="0"/>
                <a:cs typeface="Calibri" pitchFamily="34" charset="0"/>
              </a:rPr>
              <a:t>, t. y. atitinkantis jo amžiaus grupei keliamus tikslus ir individualias galias, siekius bei ugdymosi patirtį. </a:t>
            </a:r>
            <a:endParaRPr lang="lt-LT" sz="2400" dirty="0" smtClean="0">
              <a:effectLst>
                <a:outerShdw blurRad="38100" dist="38100" dir="2700000" algn="tl">
                  <a:srgbClr val="000000">
                    <a:alpha val="43137"/>
                  </a:srgbClr>
                </a:outerShdw>
              </a:effectLst>
              <a:latin typeface="Calibri" pitchFamily="34" charset="0"/>
              <a:cs typeface="Calibri" pitchFamily="34" charset="0"/>
            </a:endParaRP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Tolesnio ugdymosi uždaviniai, </a:t>
            </a:r>
            <a:r>
              <a:rPr lang="lt-LT" sz="2400" u="sng" dirty="0">
                <a:effectLst>
                  <a:outerShdw blurRad="38100" dist="38100" dir="2700000" algn="tl">
                    <a:srgbClr val="000000">
                      <a:alpha val="43137"/>
                    </a:srgbClr>
                  </a:outerShdw>
                </a:effectLst>
                <a:latin typeface="Calibri" pitchFamily="34" charset="0"/>
                <a:cs typeface="Calibri" pitchFamily="34" charset="0"/>
              </a:rPr>
              <a:t>pasiekimų ir pažangos planavimas </a:t>
            </a:r>
            <a:r>
              <a:rPr lang="lt-LT" sz="2400" dirty="0">
                <a:effectLst>
                  <a:outerShdw blurRad="38100" dist="38100" dir="2700000" algn="tl">
                    <a:srgbClr val="000000">
                      <a:alpha val="43137"/>
                    </a:srgbClr>
                  </a:outerShdw>
                </a:effectLst>
                <a:latin typeface="Calibri" pitchFamily="34" charset="0"/>
                <a:cs typeface="Calibri" pitchFamily="34" charset="0"/>
              </a:rPr>
              <a:t>grindžiami informacija apie mokinio kompetencijų lygį, jo pasiekimų įrodymais ir dialogu su mokiniu.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Mokiniui </a:t>
            </a:r>
            <a:r>
              <a:rPr lang="lt-LT" sz="2400" u="sng" dirty="0">
                <a:effectLst>
                  <a:outerShdw blurRad="38100" dist="38100" dir="2700000" algn="tl">
                    <a:srgbClr val="000000">
                      <a:alpha val="43137"/>
                    </a:srgbClr>
                  </a:outerShdw>
                </a:effectLst>
                <a:latin typeface="Calibri" pitchFamily="34" charset="0"/>
                <a:cs typeface="Calibri" pitchFamily="34" charset="0"/>
              </a:rPr>
              <a:t>keliami tikslai kuria jam nuolatinius iššūkius, reikalauja pastangų ir atkaklumo</a:t>
            </a:r>
            <a:r>
              <a:rPr lang="lt-LT" sz="2400" dirty="0">
                <a:effectLst>
                  <a:outerShdw blurRad="38100" dist="38100" dir="2700000" algn="tl">
                    <a:srgbClr val="000000">
                      <a:alpha val="43137"/>
                    </a:srgbClr>
                  </a:outerShdw>
                </a:effectLst>
                <a:latin typeface="Calibri" pitchFamily="34" charset="0"/>
                <a:cs typeface="Calibri" pitchFamily="34" charset="0"/>
              </a:rPr>
              <a:t>, tačiau negąsdina ir negniuždo.</a:t>
            </a:r>
          </a:p>
        </p:txBody>
      </p:sp>
    </p:spTree>
    <p:extLst>
      <p:ext uri="{BB962C8B-B14F-4D97-AF65-F5344CB8AC3E}">
        <p14:creationId xmlns:p14="http://schemas.microsoft.com/office/powerpoint/2010/main" val="1787019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chemeClr val="tx2"/>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1. Rezultatai</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1.2. Pasiekimai ir pažanga</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1.2.1. Mokinio pasiekimai ir pažanga</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RAKTINIS ŽODIS	     	</a:t>
            </a:r>
            <a:r>
              <a:rPr lang="lt-LT" sz="3200" b="1" dirty="0" err="1" smtClean="0">
                <a:solidFill>
                  <a:srgbClr val="FF0000"/>
                </a:solidFill>
                <a:effectLst>
                  <a:outerShdw blurRad="38100" dist="38100" dir="2700000" algn="tl">
                    <a:srgbClr val="000000">
                      <a:alpha val="43137"/>
                    </a:srgbClr>
                  </a:outerShdw>
                </a:effectLst>
                <a:latin typeface="Calibri" pitchFamily="34" charset="0"/>
                <a:cs typeface="Calibri" pitchFamily="34" charset="0"/>
              </a:rPr>
              <a:t>Visybiškumas</a:t>
            </a:r>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lt-LT" sz="32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(vidurkis – 2,48)</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sp>
        <p:nvSpPr>
          <p:cNvPr id="5" name="Stačiakampis 4"/>
          <p:cNvSpPr/>
          <p:nvPr/>
        </p:nvSpPr>
        <p:spPr>
          <a:xfrm>
            <a:off x="99239" y="3760891"/>
            <a:ext cx="8784975" cy="2308324"/>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Mokiniai </a:t>
            </a:r>
            <a:r>
              <a:rPr lang="lt-LT" sz="2400" u="sng" dirty="0">
                <a:effectLst>
                  <a:outerShdw blurRad="38100" dist="38100" dir="2700000" algn="tl">
                    <a:srgbClr val="000000">
                      <a:alpha val="43137"/>
                    </a:srgbClr>
                  </a:outerShdw>
                </a:effectLst>
                <a:latin typeface="Calibri" pitchFamily="34" charset="0"/>
                <a:cs typeface="Calibri" pitchFamily="34" charset="0"/>
              </a:rPr>
              <a:t>turi būtinų bendrųjų ir dalykinių kompetencijų </a:t>
            </a:r>
            <a:r>
              <a:rPr lang="lt-LT" sz="2400" dirty="0">
                <a:effectLst>
                  <a:outerShdw blurRad="38100" dist="38100" dir="2700000" algn="tl">
                    <a:srgbClr val="000000">
                      <a:alpha val="43137"/>
                    </a:srgbClr>
                  </a:outerShdw>
                </a:effectLst>
                <a:latin typeface="Calibri" pitchFamily="34" charset="0"/>
                <a:cs typeface="Calibri" pitchFamily="34" charset="0"/>
              </a:rPr>
              <a:t>(t. y. žinių bei supratimo, praktinių gebėjimų bei pozityvią vertybinę orientaciją) </a:t>
            </a:r>
            <a:r>
              <a:rPr lang="lt-LT" sz="2400" u="sng" dirty="0">
                <a:effectLst>
                  <a:outerShdw blurRad="38100" dist="38100" dir="2700000" algn="tl">
                    <a:srgbClr val="000000">
                      <a:alpha val="43137"/>
                    </a:srgbClr>
                  </a:outerShdw>
                </a:effectLst>
                <a:latin typeface="Calibri" pitchFamily="34" charset="0"/>
                <a:cs typeface="Calibri" pitchFamily="34" charset="0"/>
              </a:rPr>
              <a:t>visumą</a:t>
            </a:r>
            <a:r>
              <a:rPr lang="lt-LT" sz="2400" dirty="0">
                <a:effectLst>
                  <a:outerShdw blurRad="38100" dist="38100" dir="2700000" algn="tl">
                    <a:srgbClr val="000000">
                      <a:alpha val="43137"/>
                    </a:srgbClr>
                  </a:outerShdw>
                </a:effectLst>
                <a:latin typeface="Calibri" pitchFamily="34" charset="0"/>
                <a:cs typeface="Calibri" pitchFamily="34" charset="0"/>
              </a:rPr>
              <a:t> ir </a:t>
            </a:r>
            <a:r>
              <a:rPr lang="lt-LT" sz="2400" u="sng" dirty="0">
                <a:effectLst>
                  <a:outerShdw blurRad="38100" dist="38100" dir="2700000" algn="tl">
                    <a:srgbClr val="000000">
                      <a:alpha val="43137"/>
                    </a:srgbClr>
                  </a:outerShdw>
                </a:effectLst>
                <a:latin typeface="Calibri" pitchFamily="34" charset="0"/>
                <a:cs typeface="Calibri" pitchFamily="34" charset="0"/>
              </a:rPr>
              <a:t>geba pagrįsti savo nuostatas, sprendimus, pasirinkimus</a:t>
            </a:r>
            <a:r>
              <a:rPr lang="lt-LT" sz="2400" dirty="0">
                <a:effectLst>
                  <a:outerShdw blurRad="38100" dist="38100" dir="2700000" algn="tl">
                    <a:srgbClr val="000000">
                      <a:alpha val="43137"/>
                    </a:srgbClr>
                  </a:outerShdw>
                </a:effectLst>
                <a:latin typeface="Calibri" pitchFamily="34" charset="0"/>
                <a:cs typeface="Calibri" pitchFamily="34" charset="0"/>
              </a:rPr>
              <a:t>.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Mokinio </a:t>
            </a:r>
            <a:r>
              <a:rPr lang="lt-LT" sz="2400" u="sng" dirty="0">
                <a:effectLst>
                  <a:outerShdw blurRad="38100" dist="38100" dir="2700000" algn="tl">
                    <a:srgbClr val="000000">
                      <a:alpha val="43137"/>
                    </a:srgbClr>
                  </a:outerShdw>
                </a:effectLst>
                <a:latin typeface="Calibri" pitchFamily="34" charset="0"/>
                <a:cs typeface="Calibri" pitchFamily="34" charset="0"/>
              </a:rPr>
              <a:t>pažanga įgyjant kompetencijas </a:t>
            </a:r>
            <a:r>
              <a:rPr lang="lt-LT" sz="2400" dirty="0">
                <a:effectLst>
                  <a:outerShdw blurRad="38100" dist="38100" dir="2700000" algn="tl">
                    <a:srgbClr val="000000">
                      <a:alpha val="43137"/>
                    </a:srgbClr>
                  </a:outerShdw>
                </a:effectLst>
                <a:latin typeface="Calibri" pitchFamily="34" charset="0"/>
                <a:cs typeface="Calibri" pitchFamily="34" charset="0"/>
              </a:rPr>
              <a:t>gali būti nevienodai sparti, tačiau ji yra </a:t>
            </a:r>
            <a:r>
              <a:rPr lang="lt-LT" sz="2400" u="sng" dirty="0">
                <a:effectLst>
                  <a:outerShdw blurRad="38100" dist="38100" dir="2700000" algn="tl">
                    <a:srgbClr val="000000">
                      <a:alpha val="43137"/>
                    </a:srgbClr>
                  </a:outerShdw>
                </a:effectLst>
                <a:latin typeface="Calibri" pitchFamily="34" charset="0"/>
                <a:cs typeface="Calibri" pitchFamily="34" charset="0"/>
              </a:rPr>
              <a:t>visuminė</a:t>
            </a:r>
            <a:r>
              <a:rPr lang="lt-LT" sz="2400" dirty="0">
                <a:effectLst>
                  <a:outerShdw blurRad="38100" dist="38100" dir="2700000" algn="tl">
                    <a:srgbClr val="000000">
                      <a:alpha val="43137"/>
                    </a:srgbClr>
                  </a:outerShdw>
                </a:effectLst>
                <a:latin typeface="Calibri" pitchFamily="34" charset="0"/>
                <a:cs typeface="Calibri" pitchFamily="34" charset="0"/>
              </a:rPr>
              <a:t> – nuolatinė </a:t>
            </a:r>
            <a:r>
              <a:rPr lang="lt-LT" sz="2400" u="sng" dirty="0">
                <a:effectLst>
                  <a:outerShdw blurRad="38100" dist="38100" dir="2700000" algn="tl">
                    <a:srgbClr val="000000">
                      <a:alpha val="43137"/>
                    </a:srgbClr>
                  </a:outerShdw>
                </a:effectLst>
                <a:latin typeface="Calibri" pitchFamily="34" charset="0"/>
                <a:cs typeface="Calibri" pitchFamily="34" charset="0"/>
              </a:rPr>
              <a:t>visose mokyklinio ugdymo srityse</a:t>
            </a:r>
            <a:r>
              <a:rPr lang="lt-LT" sz="2400" dirty="0">
                <a:effectLst>
                  <a:outerShdw blurRad="38100" dist="38100" dir="2700000" algn="tl">
                    <a:srgbClr val="000000">
                      <a:alpha val="43137"/>
                    </a:srgbClr>
                  </a:outerShdw>
                </a:effectLst>
                <a:latin typeface="Calibri" pitchFamily="34" charset="0"/>
                <a:cs typeface="Calibri" pitchFamily="34" charset="0"/>
              </a:rPr>
              <a:t>.</a:t>
            </a:r>
          </a:p>
        </p:txBody>
      </p:sp>
    </p:spTree>
    <p:extLst>
      <p:ext uri="{BB962C8B-B14F-4D97-AF65-F5344CB8AC3E}">
        <p14:creationId xmlns:p14="http://schemas.microsoft.com/office/powerpoint/2010/main" val="2695737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chemeClr val="tx2"/>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2.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Ugdymas(is</a:t>
            </a:r>
            <a:r>
              <a:rPr lang="lt-LT" sz="3200" dirty="0" smtClean="0">
                <a:effectLst>
                  <a:outerShdw blurRad="38100" dist="38100" dir="2700000" algn="tl">
                    <a:srgbClr val="000000">
                      <a:alpha val="43137"/>
                    </a:srgbClr>
                  </a:outerShdw>
                </a:effectLst>
                <a:latin typeface="Calibri" pitchFamily="34" charset="0"/>
                <a:cs typeface="Calibri" pitchFamily="34" charset="0"/>
              </a:rPr>
              <a:t>) ir mokinių patirtys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2.3. Mokymosi patirtys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2.3.1. Mokymasis</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RAKTINIS ŽODIS	     	</a:t>
            </a:r>
            <a:r>
              <a:rPr lang="lt-LT" sz="3200" b="1" dirty="0" err="1" smtClean="0">
                <a:solidFill>
                  <a:srgbClr val="FF0000"/>
                </a:solidFill>
                <a:effectLst>
                  <a:outerShdw blurRad="38100" dist="38100" dir="2700000" algn="tl">
                    <a:srgbClr val="000000">
                      <a:alpha val="43137"/>
                    </a:srgbClr>
                  </a:outerShdw>
                </a:effectLst>
                <a:latin typeface="Calibri" pitchFamily="34" charset="0"/>
                <a:cs typeface="Calibri" pitchFamily="34" charset="0"/>
              </a:rPr>
              <a:t>Savivaldumas</a:t>
            </a:r>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mokantis	     				</a:t>
            </a:r>
            <a:r>
              <a:rPr lang="lt-LT" sz="32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(vidurkis – 2,48)</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sp>
        <p:nvSpPr>
          <p:cNvPr id="5" name="Stačiakampis 4"/>
          <p:cNvSpPr/>
          <p:nvPr/>
        </p:nvSpPr>
        <p:spPr>
          <a:xfrm>
            <a:off x="109134" y="3429000"/>
            <a:ext cx="8784975" cy="3170099"/>
          </a:xfrm>
          <a:prstGeom prst="rect">
            <a:avLst/>
          </a:prstGeom>
          <a:ln w="3175">
            <a:solidFill>
              <a:schemeClr val="tx1"/>
            </a:solidFill>
          </a:ln>
        </p:spPr>
        <p:txBody>
          <a:bodyPr wrap="square">
            <a:spAutoFit/>
          </a:bodyPr>
          <a:lstStyle/>
          <a:p>
            <a:r>
              <a:rPr lang="lt-LT" sz="20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0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u="sng" dirty="0" smtClean="0">
                <a:effectLst>
                  <a:outerShdw blurRad="38100" dist="38100" dir="2700000" algn="tl">
                    <a:srgbClr val="000000">
                      <a:alpha val="43137"/>
                    </a:srgbClr>
                  </a:outerShdw>
                </a:effectLst>
                <a:latin typeface="Calibri" pitchFamily="34" charset="0"/>
                <a:cs typeface="Calibri" pitchFamily="34" charset="0"/>
              </a:rPr>
              <a:t>Padedant </a:t>
            </a:r>
            <a:r>
              <a:rPr lang="lt-LT" sz="2000" u="sng" dirty="0">
                <a:effectLst>
                  <a:outerShdw blurRad="38100" dist="38100" dir="2700000" algn="tl">
                    <a:srgbClr val="000000">
                      <a:alpha val="43137"/>
                    </a:srgbClr>
                  </a:outerShdw>
                </a:effectLst>
                <a:latin typeface="Calibri" pitchFamily="34" charset="0"/>
                <a:cs typeface="Calibri" pitchFamily="34" charset="0"/>
              </a:rPr>
              <a:t>mokytojui kartu su mokytoju</a:t>
            </a:r>
            <a:r>
              <a:rPr lang="lt-LT" sz="2000" dirty="0">
                <a:effectLst>
                  <a:outerShdw blurRad="38100" dist="38100" dir="2700000" algn="tl">
                    <a:srgbClr val="000000">
                      <a:alpha val="43137"/>
                    </a:srgbClr>
                  </a:outerShdw>
                </a:effectLst>
                <a:latin typeface="Calibri" pitchFamily="34" charset="0"/>
                <a:cs typeface="Calibri" pitchFamily="34" charset="0"/>
              </a:rPr>
              <a:t>, mokiniai geba </a:t>
            </a:r>
            <a:r>
              <a:rPr lang="lt-LT" sz="2000" u="sng" dirty="0">
                <a:effectLst>
                  <a:outerShdw blurRad="38100" dist="38100" dir="2700000" algn="tl">
                    <a:srgbClr val="000000">
                      <a:alpha val="43137"/>
                    </a:srgbClr>
                  </a:outerShdw>
                </a:effectLst>
                <a:latin typeface="Calibri" pitchFamily="34" charset="0"/>
                <a:cs typeface="Calibri" pitchFamily="34" charset="0"/>
              </a:rPr>
              <a:t>išsikelti mokymosi tikslus, savarankiškai pasirinkti užduočių atlikimo būdą, susirasti reikiamą informaciją ir priemones, klausti ir paprašyti pagalbos, aptarti ir vertinti savo mokymąsi, planuoti ir valdyti laiką. </a:t>
            </a:r>
            <a:endParaRPr lang="lt-LT" sz="2000" u="sng" dirty="0" smtClean="0">
              <a:effectLst>
                <a:outerShdw blurRad="38100" dist="38100" dir="2700000" algn="tl">
                  <a:srgbClr val="000000">
                    <a:alpha val="43137"/>
                  </a:srgbClr>
                </a:outerShdw>
              </a:effectLst>
              <a:latin typeface="Calibri" pitchFamily="34" charset="0"/>
              <a:cs typeface="Calibri" pitchFamily="34" charset="0"/>
            </a:endParaRPr>
          </a:p>
          <a:p>
            <a:r>
              <a:rPr lang="lt-LT" sz="20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dirty="0" smtClean="0">
                <a:effectLst>
                  <a:outerShdw blurRad="38100" dist="38100" dir="2700000" algn="tl">
                    <a:srgbClr val="000000">
                      <a:alpha val="43137"/>
                    </a:srgbClr>
                  </a:outerShdw>
                </a:effectLst>
                <a:latin typeface="Calibri" pitchFamily="34" charset="0"/>
                <a:cs typeface="Calibri" pitchFamily="34" charset="0"/>
              </a:rPr>
              <a:t>Jie </a:t>
            </a:r>
            <a:r>
              <a:rPr lang="lt-LT" sz="2000" dirty="0">
                <a:effectLst>
                  <a:outerShdw blurRad="38100" dist="38100" dir="2700000" algn="tl">
                    <a:srgbClr val="000000">
                      <a:alpha val="43137"/>
                    </a:srgbClr>
                  </a:outerShdw>
                </a:effectLst>
                <a:latin typeface="Calibri" pitchFamily="34" charset="0"/>
                <a:cs typeface="Calibri" pitchFamily="34" charset="0"/>
              </a:rPr>
              <a:t>suvokia, pripažįsta ir stengiasi </a:t>
            </a:r>
            <a:r>
              <a:rPr lang="lt-LT" sz="2000" u="sng" dirty="0">
                <a:effectLst>
                  <a:outerShdw blurRad="38100" dist="38100" dir="2700000" algn="tl">
                    <a:srgbClr val="000000">
                      <a:alpha val="43137"/>
                    </a:srgbClr>
                  </a:outerShdw>
                </a:effectLst>
                <a:latin typeface="Calibri" pitchFamily="34" charset="0"/>
                <a:cs typeface="Calibri" pitchFamily="34" charset="0"/>
              </a:rPr>
              <a:t>spręsti mokymosi problemas</a:t>
            </a:r>
            <a:r>
              <a:rPr lang="lt-LT" sz="2000" dirty="0">
                <a:effectLst>
                  <a:outerShdw blurRad="38100" dist="38100" dir="2700000" algn="tl">
                    <a:srgbClr val="000000">
                      <a:alpha val="43137"/>
                    </a:srgbClr>
                  </a:outerShdw>
                </a:effectLst>
                <a:latin typeface="Calibri" pitchFamily="34" charset="0"/>
                <a:cs typeface="Calibri" pitchFamily="34" charset="0"/>
              </a:rPr>
              <a:t>. </a:t>
            </a:r>
            <a:endParaRPr lang="lt-LT" sz="2000" dirty="0" smtClean="0">
              <a:effectLst>
                <a:outerShdw blurRad="38100" dist="38100" dir="2700000" algn="tl">
                  <a:srgbClr val="000000">
                    <a:alpha val="43137"/>
                  </a:srgbClr>
                </a:outerShdw>
              </a:effectLst>
              <a:latin typeface="Calibri" pitchFamily="34" charset="0"/>
              <a:cs typeface="Calibri" pitchFamily="34" charset="0"/>
            </a:endParaRPr>
          </a:p>
          <a:p>
            <a:r>
              <a:rPr lang="lt-LT" sz="20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dirty="0" smtClean="0">
                <a:effectLst>
                  <a:outerShdw blurRad="38100" dist="38100" dir="2700000" algn="tl">
                    <a:srgbClr val="000000">
                      <a:alpha val="43137"/>
                    </a:srgbClr>
                  </a:outerShdw>
                </a:effectLst>
                <a:latin typeface="Calibri" pitchFamily="34" charset="0"/>
                <a:cs typeface="Calibri" pitchFamily="34" charset="0"/>
              </a:rPr>
              <a:t>Stebėdami </a:t>
            </a:r>
            <a:r>
              <a:rPr lang="lt-LT" sz="2000" dirty="0">
                <a:effectLst>
                  <a:outerShdw blurRad="38100" dist="38100" dir="2700000" algn="tl">
                    <a:srgbClr val="000000">
                      <a:alpha val="43137"/>
                    </a:srgbClr>
                  </a:outerShdw>
                </a:effectLst>
                <a:latin typeface="Calibri" pitchFamily="34" charset="0"/>
                <a:cs typeface="Calibri" pitchFamily="34" charset="0"/>
              </a:rPr>
              <a:t>ir apmąstydami asmeninę pažangą, geba pateikti jos įrodymus (atskirus darbus ar jų pasiekimų aplankus (</a:t>
            </a:r>
            <a:r>
              <a:rPr lang="lt-LT" sz="2000" dirty="0" err="1">
                <a:effectLst>
                  <a:outerShdw blurRad="38100" dist="38100" dir="2700000" algn="tl">
                    <a:srgbClr val="000000">
                      <a:alpha val="43137"/>
                    </a:srgbClr>
                  </a:outerShdw>
                </a:effectLst>
                <a:latin typeface="Calibri" pitchFamily="34" charset="0"/>
                <a:cs typeface="Calibri" pitchFamily="34" charset="0"/>
              </a:rPr>
              <a:t>portfolio</a:t>
            </a:r>
            <a:r>
              <a:rPr lang="lt-LT" sz="2000" dirty="0">
                <a:effectLst>
                  <a:outerShdw blurRad="38100" dist="38100" dir="2700000" algn="tl">
                    <a:srgbClr val="000000">
                      <a:alpha val="43137"/>
                    </a:srgbClr>
                  </a:outerShdw>
                </a:effectLst>
                <a:latin typeface="Calibri" pitchFamily="34" charset="0"/>
                <a:cs typeface="Calibri" pitchFamily="34" charset="0"/>
              </a:rPr>
              <a:t>), mokymosi dienoraščius). </a:t>
            </a:r>
            <a:r>
              <a:rPr lang="lt-LT" sz="20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000" dirty="0" smtClean="0">
                <a:effectLst>
                  <a:outerShdw blurRad="38100" dist="38100" dir="2700000" algn="tl">
                    <a:srgbClr val="000000">
                      <a:alpha val="43137"/>
                    </a:srgbClr>
                  </a:outerShdw>
                </a:effectLst>
                <a:latin typeface="Calibri" pitchFamily="34" charset="0"/>
                <a:cs typeface="Calibri" pitchFamily="34" charset="0"/>
              </a:rPr>
              <a:t>Reflektuodami </a:t>
            </a:r>
            <a:r>
              <a:rPr lang="lt-LT" sz="2000" dirty="0">
                <a:effectLst>
                  <a:outerShdw blurRad="38100" dist="38100" dir="2700000" algn="tl">
                    <a:srgbClr val="000000">
                      <a:alpha val="43137"/>
                    </a:srgbClr>
                  </a:outerShdw>
                </a:effectLst>
                <a:latin typeface="Calibri" pitchFamily="34" charset="0"/>
                <a:cs typeface="Calibri" pitchFamily="34" charset="0"/>
              </a:rPr>
              <a:t>individualią mokymosi patirtį, mokiniai padeda mokytojams įvertinti mokymosi gilumą ir tinkamumą</a:t>
            </a:r>
            <a:r>
              <a:rPr lang="lt-LT" dirty="0"/>
              <a:t>.</a:t>
            </a:r>
          </a:p>
        </p:txBody>
      </p:sp>
    </p:spTree>
    <p:extLst>
      <p:ext uri="{BB962C8B-B14F-4D97-AF65-F5344CB8AC3E}">
        <p14:creationId xmlns:p14="http://schemas.microsoft.com/office/powerpoint/2010/main" val="3397269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3046988"/>
          </a:xfrm>
          <a:prstGeom prst="rect">
            <a:avLst/>
          </a:prstGeom>
          <a:noFill/>
          <a:ln>
            <a:solidFill>
              <a:schemeClr val="tx2"/>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4. Lyderystė ir vadyba</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4.1. Veiklos planavimas ir organizavim</a:t>
            </a:r>
            <a:r>
              <a:rPr lang="lt-LT" sz="3200" b="1" dirty="0" smtClean="0">
                <a:effectLst>
                  <a:outerShdw blurRad="38100" dist="38100" dir="2700000" algn="tl">
                    <a:srgbClr val="000000">
                      <a:alpha val="43137"/>
                    </a:srgbClr>
                  </a:outerShdw>
                </a:effectLst>
                <a:latin typeface="Calibri" pitchFamily="34" charset="0"/>
                <a:cs typeface="Calibri" pitchFamily="34" charset="0"/>
              </a:rPr>
              <a:t>as</a:t>
            </a:r>
            <a:endParaRPr lang="lt-LT" sz="3200"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4.1.1. Perspektyva ir bendruomenės 			susitarimai</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RAKTINIS ŽODIS	     	Planų gyvumas	     						</a:t>
            </a:r>
            <a:r>
              <a:rPr lang="lt-LT" sz="32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(vidurkis – 2,55, bet moda 2)</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sp>
        <p:nvSpPr>
          <p:cNvPr id="5" name="Stačiakampis 4"/>
          <p:cNvSpPr/>
          <p:nvPr/>
        </p:nvSpPr>
        <p:spPr>
          <a:xfrm>
            <a:off x="109134" y="3789040"/>
            <a:ext cx="8784975" cy="2677656"/>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Planų, programų </a:t>
            </a:r>
            <a:r>
              <a:rPr lang="lt-LT" sz="2400" u="sng" dirty="0">
                <a:effectLst>
                  <a:outerShdw blurRad="38100" dist="38100" dir="2700000" algn="tl">
                    <a:srgbClr val="000000">
                      <a:alpha val="43137"/>
                    </a:srgbClr>
                  </a:outerShdw>
                </a:effectLst>
                <a:latin typeface="Calibri" pitchFamily="34" charset="0"/>
                <a:cs typeface="Calibri" pitchFamily="34" charset="0"/>
              </a:rPr>
              <a:t>laikymasis ir įgyvendinimas </a:t>
            </a:r>
            <a:r>
              <a:rPr lang="lt-LT" sz="2400" dirty="0">
                <a:effectLst>
                  <a:outerShdw blurRad="38100" dist="38100" dir="2700000" algn="tl">
                    <a:srgbClr val="000000">
                      <a:alpha val="43137"/>
                    </a:srgbClr>
                  </a:outerShdw>
                </a:effectLst>
                <a:latin typeface="Calibri" pitchFamily="34" charset="0"/>
                <a:cs typeface="Calibri" pitchFamily="34" charset="0"/>
              </a:rPr>
              <a:t>yra akivaizdus visoje mokyklos veikloje, </a:t>
            </a:r>
            <a:r>
              <a:rPr lang="lt-LT" sz="2400" u="sng" dirty="0">
                <a:effectLst>
                  <a:outerShdw blurRad="38100" dist="38100" dir="2700000" algn="tl">
                    <a:srgbClr val="000000">
                      <a:alpha val="43137"/>
                    </a:srgbClr>
                  </a:outerShdw>
                </a:effectLst>
                <a:latin typeface="Calibri" pitchFamily="34" charset="0"/>
                <a:cs typeface="Calibri" pitchFamily="34" charset="0"/>
              </a:rPr>
              <a:t>susitarimas</a:t>
            </a:r>
            <a:r>
              <a:rPr lang="lt-LT" sz="2400" dirty="0">
                <a:effectLst>
                  <a:outerShdw blurRad="38100" dist="38100" dir="2700000" algn="tl">
                    <a:srgbClr val="000000">
                      <a:alpha val="43137"/>
                    </a:srgbClr>
                  </a:outerShdw>
                </a:effectLst>
                <a:latin typeface="Calibri" pitchFamily="34" charset="0"/>
                <a:cs typeface="Calibri" pitchFamily="34" charset="0"/>
              </a:rPr>
              <a:t> dėl ateities demonstruojamas ir kasdien bendraujant, bendradarbiaujant, priimant taktinius sprendimus.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Mokyklos bendruomenės nariai </a:t>
            </a:r>
            <a:r>
              <a:rPr lang="lt-LT" sz="2400" u="sng" dirty="0">
                <a:effectLst>
                  <a:outerShdw blurRad="38100" dist="38100" dir="2700000" algn="tl">
                    <a:srgbClr val="000000">
                      <a:alpha val="43137"/>
                    </a:srgbClr>
                  </a:outerShdw>
                </a:effectLst>
                <a:latin typeface="Calibri" pitchFamily="34" charset="0"/>
                <a:cs typeface="Calibri" pitchFamily="34" charset="0"/>
              </a:rPr>
              <a:t>atsakingai dalyvauja įgyvendindami išsikeltus mokyklos tikslus ir uždavinius</a:t>
            </a:r>
            <a:r>
              <a:rPr lang="lt-LT" sz="2400" dirty="0">
                <a:effectLst>
                  <a:outerShdw blurRad="38100" dist="38100" dir="2700000" algn="tl">
                    <a:srgbClr val="000000">
                      <a:alpha val="43137"/>
                    </a:srgbClr>
                  </a:outerShdw>
                </a:effectLst>
                <a:latin typeface="Calibri" pitchFamily="34" charset="0"/>
                <a:cs typeface="Calibri" pitchFamily="34" charset="0"/>
              </a:rPr>
              <a:t>.</a:t>
            </a:r>
          </a:p>
        </p:txBody>
      </p:sp>
    </p:spTree>
    <p:extLst>
      <p:ext uri="{BB962C8B-B14F-4D97-AF65-F5344CB8AC3E}">
        <p14:creationId xmlns:p14="http://schemas.microsoft.com/office/powerpoint/2010/main" val="2616352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ačiakampis 3"/>
          <p:cNvSpPr/>
          <p:nvPr/>
        </p:nvSpPr>
        <p:spPr>
          <a:xfrm>
            <a:off x="0" y="116632"/>
            <a:ext cx="8960952" cy="584775"/>
          </a:xfrm>
          <a:prstGeom prst="rect">
            <a:avLst/>
          </a:prstGeom>
        </p:spPr>
        <p:txBody>
          <a:bodyPr wrap="square">
            <a:spAutoFit/>
          </a:bodyPr>
          <a:lstStyle/>
          <a:p>
            <a:pPr lvl="0" algn="ctr"/>
            <a:r>
              <a:rPr lang="lt-LT" sz="3200" b="1" dirty="0">
                <a:solidFill>
                  <a:srgbClr val="0000CC"/>
                </a:solidFill>
                <a:effectLst>
                  <a:outerShdw blurRad="38100" dist="38100" dir="2700000" algn="tl">
                    <a:srgbClr val="000000">
                      <a:alpha val="43137"/>
                    </a:srgbClr>
                  </a:outerShdw>
                </a:effectLst>
                <a:latin typeface="Calibri" pitchFamily="34" charset="0"/>
                <a:cs typeface="Calibri" pitchFamily="34" charset="0"/>
              </a:rPr>
              <a:t>AUKŠČIAUSIOS VERTĖS</a:t>
            </a:r>
          </a:p>
        </p:txBody>
      </p:sp>
      <p:graphicFrame>
        <p:nvGraphicFramePr>
          <p:cNvPr id="2" name="Lentelė 1"/>
          <p:cNvGraphicFramePr>
            <a:graphicFrameLocks noGrp="1"/>
          </p:cNvGraphicFramePr>
          <p:nvPr>
            <p:extLst>
              <p:ext uri="{D42A27DB-BD31-4B8C-83A1-F6EECF244321}">
                <p14:modId xmlns:p14="http://schemas.microsoft.com/office/powerpoint/2010/main" val="2718245012"/>
              </p:ext>
            </p:extLst>
          </p:nvPr>
        </p:nvGraphicFramePr>
        <p:xfrm>
          <a:off x="179512" y="1052736"/>
          <a:ext cx="8640960" cy="4572000"/>
        </p:xfrm>
        <a:graphic>
          <a:graphicData uri="http://schemas.openxmlformats.org/drawingml/2006/table">
            <a:tbl>
              <a:tblPr firstRow="1" bandRow="1">
                <a:tableStyleId>{5940675A-B579-460E-94D1-54222C63F5DA}</a:tableStyleId>
              </a:tblPr>
              <a:tblGrid>
                <a:gridCol w="6984776"/>
                <a:gridCol w="1656184"/>
              </a:tblGrid>
              <a:tr h="370840">
                <a:tc>
                  <a:txBody>
                    <a:bodyPr/>
                    <a:lstStyle/>
                    <a:p>
                      <a:pPr algn="ctr"/>
                      <a:r>
                        <a:rPr lang="lt-LT" sz="2800" dirty="0" smtClean="0">
                          <a:effectLst>
                            <a:outerShdw blurRad="38100" dist="38100" dir="2700000" algn="tl">
                              <a:srgbClr val="000000">
                                <a:alpha val="43137"/>
                              </a:srgbClr>
                            </a:outerShdw>
                          </a:effectLst>
                          <a:latin typeface="Calibri" pitchFamily="34" charset="0"/>
                          <a:cs typeface="Calibri" pitchFamily="34" charset="0"/>
                        </a:rPr>
                        <a:t>RAKTINIS ŽODIS</a:t>
                      </a:r>
                      <a:endParaRPr lang="lt-LT" sz="2800" dirty="0">
                        <a:effectLst>
                          <a:outerShdw blurRad="38100" dist="38100" dir="2700000" algn="tl">
                            <a:srgbClr val="000000">
                              <a:alpha val="43137"/>
                            </a:srgbClr>
                          </a:outerShdw>
                        </a:effectLst>
                        <a:latin typeface="Calibri" pitchFamily="34" charset="0"/>
                        <a:cs typeface="Calibri" pitchFamily="34" charset="0"/>
                      </a:endParaRPr>
                    </a:p>
                  </a:txBody>
                  <a:tcPr/>
                </a:tc>
                <a:tc>
                  <a:txBody>
                    <a:bodyPr/>
                    <a:lstStyle/>
                    <a:p>
                      <a:pPr algn="ctr"/>
                      <a:r>
                        <a:rPr lang="lt-LT" sz="2800" dirty="0" smtClean="0">
                          <a:effectLst>
                            <a:outerShdw blurRad="38100" dist="38100" dir="2700000" algn="tl">
                              <a:srgbClr val="000000">
                                <a:alpha val="43137"/>
                              </a:srgbClr>
                            </a:outerShdw>
                          </a:effectLst>
                          <a:latin typeface="Calibri" pitchFamily="34" charset="0"/>
                          <a:cs typeface="Calibri" pitchFamily="34" charset="0"/>
                        </a:rPr>
                        <a:t>VIDURKIS</a:t>
                      </a:r>
                      <a:endParaRPr lang="lt-LT" sz="2800"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3.1.2. Estetiškumas	     			</a:t>
                      </a:r>
                      <a:endParaRPr lang="lt-LT" sz="3200" dirty="0">
                        <a:latin typeface="Calibri" pitchFamily="34" charset="0"/>
                        <a:cs typeface="Calibri" pitchFamily="34" charset="0"/>
                      </a:endParaRPr>
                    </a:p>
                  </a:txBody>
                  <a:tcPr/>
                </a:tc>
                <a:tc>
                  <a:txBody>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3,31</a:t>
                      </a:r>
                      <a:endParaRPr lang="lt-LT" sz="32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3.1.3.</a:t>
                      </a:r>
                      <a:r>
                        <a:rPr lang="lt-LT" sz="3200" b="1" baseline="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 </a:t>
                      </a:r>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Mokinių darbų demonstravimas</a:t>
                      </a:r>
                      <a:endParaRPr lang="lt-LT" sz="3200" dirty="0">
                        <a:latin typeface="Calibri" pitchFamily="34" charset="0"/>
                        <a:cs typeface="Calibri" pitchFamily="34" charset="0"/>
                      </a:endParaRPr>
                    </a:p>
                  </a:txBody>
                  <a:tcPr/>
                </a:tc>
                <a:tc>
                  <a:txBody>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3,27</a:t>
                      </a:r>
                      <a:endParaRPr lang="lt-LT" sz="32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3.1.2. </a:t>
                      </a:r>
                      <a:r>
                        <a:rPr lang="lt-LT" sz="3200" b="1" dirty="0" err="1" smtClean="0">
                          <a:solidFill>
                            <a:srgbClr val="006600"/>
                          </a:solidFill>
                          <a:effectLst>
                            <a:outerShdw blurRad="38100" dist="38100" dir="2700000" algn="tl">
                              <a:srgbClr val="000000">
                                <a:alpha val="43137"/>
                              </a:srgbClr>
                            </a:outerShdw>
                          </a:effectLst>
                          <a:latin typeface="Calibri" pitchFamily="34" charset="0"/>
                          <a:cs typeface="Calibri" pitchFamily="34" charset="0"/>
                        </a:rPr>
                        <a:t>Ergonomiškumas</a:t>
                      </a:r>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	</a:t>
                      </a:r>
                      <a:endParaRPr lang="lt-LT" sz="3200" dirty="0">
                        <a:latin typeface="Calibri" pitchFamily="34" charset="0"/>
                        <a:cs typeface="Calibri" pitchFamily="34" charset="0"/>
                      </a:endParaRPr>
                    </a:p>
                  </a:txBody>
                  <a:tcPr/>
                </a:tc>
                <a:tc>
                  <a:txBody>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3,1</a:t>
                      </a:r>
                      <a:endParaRPr lang="lt-LT" sz="32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2.3.2. Veiklos, įvykiai, nuotykiai</a:t>
                      </a:r>
                      <a:endParaRPr lang="lt-LT" sz="3200" dirty="0">
                        <a:latin typeface="Calibri" pitchFamily="34" charset="0"/>
                        <a:cs typeface="Calibri" pitchFamily="34" charset="0"/>
                      </a:endParaRPr>
                    </a:p>
                  </a:txBody>
                  <a:tcPr/>
                </a:tc>
                <a:tc>
                  <a:txBody>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3,06</a:t>
                      </a:r>
                      <a:endParaRPr lang="lt-LT" sz="32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3.1.3. Mokinių įtraukimas</a:t>
                      </a:r>
                      <a:endParaRPr lang="lt-LT" sz="3200" dirty="0">
                        <a:latin typeface="Calibri" pitchFamily="34" charset="0"/>
                        <a:cs typeface="Calibri" pitchFamily="34" charset="0"/>
                      </a:endParaRPr>
                    </a:p>
                  </a:txBody>
                  <a:tcPr/>
                </a:tc>
                <a:tc>
                  <a:txBody>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3,03</a:t>
                      </a:r>
                      <a:endParaRPr lang="lt-LT" sz="32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2.3.2. Narystė ir </a:t>
                      </a:r>
                      <a:r>
                        <a:rPr lang="lt-LT" sz="3200" b="1" dirty="0" err="1" smtClean="0">
                          <a:solidFill>
                            <a:srgbClr val="006600"/>
                          </a:solidFill>
                          <a:effectLst>
                            <a:outerShdw blurRad="38100" dist="38100" dir="2700000" algn="tl">
                              <a:srgbClr val="000000">
                                <a:alpha val="43137"/>
                              </a:srgbClr>
                            </a:outerShdw>
                          </a:effectLst>
                          <a:latin typeface="Calibri" pitchFamily="34" charset="0"/>
                          <a:cs typeface="Calibri" pitchFamily="34" charset="0"/>
                        </a:rPr>
                        <a:t>bendrakūra</a:t>
                      </a:r>
                      <a:endParaRPr lang="lt-LT" sz="3200" dirty="0">
                        <a:latin typeface="Calibri" pitchFamily="34" charset="0"/>
                        <a:cs typeface="Calibri" pitchFamily="34" charset="0"/>
                      </a:endParaRPr>
                    </a:p>
                  </a:txBody>
                  <a:tcPr/>
                </a:tc>
                <a:tc>
                  <a:txBody>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3</a:t>
                      </a:r>
                      <a:endParaRPr lang="lt-LT" sz="32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3.2.1. Edukacinės išvykos</a:t>
                      </a:r>
                      <a:endParaRPr lang="lt-LT" sz="3200" dirty="0">
                        <a:latin typeface="Calibri" pitchFamily="34" charset="0"/>
                        <a:cs typeface="Calibri" pitchFamily="34" charset="0"/>
                      </a:endParaRPr>
                    </a:p>
                  </a:txBody>
                  <a:tcPr/>
                </a:tc>
                <a:tc>
                  <a:txBody>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3</a:t>
                      </a:r>
                      <a:endParaRPr lang="lt-LT" sz="3200" b="1" dirty="0">
                        <a:effectLst>
                          <a:outerShdw blurRad="38100" dist="38100" dir="2700000" algn="tl">
                            <a:srgbClr val="000000">
                              <a:alpha val="43137"/>
                            </a:srgbClr>
                          </a:outerShdw>
                        </a:effectLst>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812923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Lentelė 1"/>
          <p:cNvGraphicFramePr>
            <a:graphicFrameLocks noGrp="1"/>
          </p:cNvGraphicFramePr>
          <p:nvPr>
            <p:extLst>
              <p:ext uri="{D42A27DB-BD31-4B8C-83A1-F6EECF244321}">
                <p14:modId xmlns:p14="http://schemas.microsoft.com/office/powerpoint/2010/main" val="570805293"/>
              </p:ext>
            </p:extLst>
          </p:nvPr>
        </p:nvGraphicFramePr>
        <p:xfrm>
          <a:off x="107504" y="89816"/>
          <a:ext cx="3096344" cy="4907280"/>
        </p:xfrm>
        <a:graphic>
          <a:graphicData uri="http://schemas.openxmlformats.org/drawingml/2006/table">
            <a:tbl>
              <a:tblPr firstRow="1" bandRow="1">
                <a:tableStyleId>{5940675A-B579-460E-94D1-54222C63F5DA}</a:tableStyleId>
              </a:tblPr>
              <a:tblGrid>
                <a:gridCol w="3096344"/>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800" b="1" dirty="0" smtClean="0">
                          <a:solidFill>
                            <a:srgbClr val="C00000"/>
                          </a:solidFill>
                          <a:effectLst>
                            <a:outerShdw blurRad="38100" dist="38100" dir="2700000" algn="tl">
                              <a:srgbClr val="000000">
                                <a:alpha val="43137"/>
                              </a:srgbClr>
                            </a:outerShdw>
                          </a:effectLst>
                          <a:latin typeface="Calibri" pitchFamily="34" charset="0"/>
                          <a:cs typeface="Calibri" pitchFamily="34" charset="0"/>
                        </a:rPr>
                        <a:t>Narystė ir </a:t>
                      </a:r>
                      <a:r>
                        <a:rPr lang="lt-LT" sz="2800" b="1" dirty="0" err="1" smtClean="0">
                          <a:solidFill>
                            <a:srgbClr val="C00000"/>
                          </a:solidFill>
                          <a:effectLst>
                            <a:outerShdw blurRad="38100" dist="38100" dir="2700000" algn="tl">
                              <a:srgbClr val="000000">
                                <a:alpha val="43137"/>
                              </a:srgbClr>
                            </a:outerShdw>
                          </a:effectLst>
                          <a:latin typeface="Calibri" pitchFamily="34" charset="0"/>
                          <a:cs typeface="Calibri" pitchFamily="34" charset="0"/>
                        </a:rPr>
                        <a:t>bendrakūra</a:t>
                      </a:r>
                      <a:r>
                        <a:rPr lang="lt-LT" sz="28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     </a:t>
                      </a:r>
                      <a:endParaRPr lang="lt-LT" sz="2800" dirty="0">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800" b="1"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Estetiškumas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800" b="1"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Mokinių darbų demonstravimas</a:t>
                      </a:r>
                      <a:endParaRPr lang="lt-LT" sz="2800" dirty="0" smtClean="0">
                        <a:solidFill>
                          <a:srgbClr val="0000CC"/>
                        </a:solidFill>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800" b="1"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Mokinių įtraukimas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800" b="1" dirty="0" smtClean="0">
                          <a:solidFill>
                            <a:srgbClr val="660066"/>
                          </a:solidFill>
                          <a:effectLst>
                            <a:outerShdw blurRad="38100" dist="38100" dir="2700000" algn="tl">
                              <a:srgbClr val="000000">
                                <a:alpha val="43137"/>
                              </a:srgbClr>
                            </a:outerShdw>
                          </a:effectLst>
                          <a:latin typeface="Calibri" pitchFamily="34" charset="0"/>
                          <a:cs typeface="Calibri" pitchFamily="34" charset="0"/>
                        </a:rPr>
                        <a:t>Veiklos, įvykiai, nuotykiai</a:t>
                      </a:r>
                      <a:endParaRPr lang="lt-LT" sz="2800" dirty="0" smtClean="0">
                        <a:solidFill>
                          <a:srgbClr val="660066"/>
                        </a:solidFill>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800" b="1" dirty="0" err="1" smtClean="0">
                          <a:solidFill>
                            <a:srgbClr val="006600"/>
                          </a:solidFill>
                          <a:effectLst>
                            <a:outerShdw blurRad="38100" dist="38100" dir="2700000" algn="tl">
                              <a:srgbClr val="000000">
                                <a:alpha val="43137"/>
                              </a:srgbClr>
                            </a:outerShdw>
                          </a:effectLst>
                          <a:latin typeface="Calibri" pitchFamily="34" charset="0"/>
                          <a:cs typeface="Calibri" pitchFamily="34" charset="0"/>
                        </a:rPr>
                        <a:t>Ergonomiškumas</a:t>
                      </a:r>
                      <a:endParaRPr lang="lt-LT" sz="28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28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Edukacinės išvykos</a:t>
                      </a:r>
                    </a:p>
                  </a:txBody>
                  <a:tcPr/>
                </a:tc>
              </a:tr>
            </a:tbl>
          </a:graphicData>
        </a:graphic>
      </p:graphicFrame>
      <p:sp>
        <p:nvSpPr>
          <p:cNvPr id="3" name="Stačiakampis 2"/>
          <p:cNvSpPr/>
          <p:nvPr/>
        </p:nvSpPr>
        <p:spPr>
          <a:xfrm>
            <a:off x="3500870" y="1865024"/>
            <a:ext cx="5400600" cy="4678204"/>
          </a:xfrm>
          <a:prstGeom prst="rect">
            <a:avLst/>
          </a:prstGeom>
        </p:spPr>
        <p:txBody>
          <a:bodyPr wrap="square">
            <a:spAutoFit/>
          </a:bodyPr>
          <a:lstStyle/>
          <a:p>
            <a:r>
              <a:rPr lang="lt-LT" sz="2800" b="1" dirty="0" smtClean="0">
                <a:solidFill>
                  <a:srgbClr val="C00000"/>
                </a:solidFill>
                <a:effectLst>
                  <a:outerShdw blurRad="38100" dist="38100" dir="2700000" algn="tl">
                    <a:srgbClr val="000000">
                      <a:alpha val="43137"/>
                    </a:srgbClr>
                  </a:outerShdw>
                </a:effectLst>
                <a:latin typeface="Calibri" pitchFamily="34" charset="0"/>
                <a:cs typeface="Calibri" pitchFamily="34" charset="0"/>
              </a:rPr>
              <a:t>1. Etosas</a:t>
            </a:r>
            <a:r>
              <a:rPr lang="lt-LT" sz="2800" dirty="0">
                <a:effectLst>
                  <a:outerShdw blurRad="38100" dist="38100" dir="2700000" algn="tl">
                    <a:srgbClr val="000000">
                      <a:alpha val="43137"/>
                    </a:srgbClr>
                  </a:outerShdw>
                </a:effectLst>
                <a:latin typeface="Calibri" pitchFamily="34" charset="0"/>
                <a:cs typeface="Calibri" pitchFamily="34" charset="0"/>
              </a:rPr>
              <a:t/>
            </a:r>
            <a:br>
              <a:rPr lang="lt-LT" sz="2800" dirty="0">
                <a:effectLst>
                  <a:outerShdw blurRad="38100" dist="38100" dir="2700000" algn="tl">
                    <a:srgbClr val="000000">
                      <a:alpha val="43137"/>
                    </a:srgbClr>
                  </a:outerShdw>
                </a:effectLst>
                <a:latin typeface="Calibri" pitchFamily="34" charset="0"/>
                <a:cs typeface="Calibri" pitchFamily="34" charset="0"/>
              </a:rPr>
            </a:br>
            <a:r>
              <a:rPr lang="lt-LT" sz="2800" b="1"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2. Aplinkos jaukumas</a:t>
            </a:r>
            <a:r>
              <a:rPr lang="lt-LT" sz="2800" b="1" dirty="0">
                <a:solidFill>
                  <a:srgbClr val="006600"/>
                </a:solidFill>
                <a:effectLst>
                  <a:outerShdw blurRad="38100" dist="38100" dir="2700000" algn="tl">
                    <a:srgbClr val="000000">
                      <a:alpha val="43137"/>
                    </a:srgbClr>
                  </a:outerShdw>
                </a:effectLst>
                <a:latin typeface="Calibri" pitchFamily="34" charset="0"/>
                <a:cs typeface="Calibri" pitchFamily="34" charset="0"/>
              </a:rPr>
              <a:t/>
            </a:r>
            <a:br>
              <a:rPr lang="lt-LT" sz="2800" b="1" dirty="0">
                <a:solidFill>
                  <a:srgbClr val="006600"/>
                </a:solidFill>
                <a:effectLst>
                  <a:outerShdw blurRad="38100" dist="38100" dir="2700000" algn="tl">
                    <a:srgbClr val="000000">
                      <a:alpha val="43137"/>
                    </a:srgbClr>
                  </a:outerShdw>
                </a:effectLst>
                <a:latin typeface="Calibri" pitchFamily="34" charset="0"/>
                <a:cs typeface="Calibri" pitchFamily="34" charset="0"/>
              </a:rPr>
            </a:br>
            <a:r>
              <a:rPr lang="lt-LT" sz="2800" dirty="0" smtClean="0">
                <a:effectLst>
                  <a:outerShdw blurRad="38100" dist="38100" dir="2700000" algn="tl">
                    <a:srgbClr val="000000">
                      <a:alpha val="43137"/>
                    </a:srgbClr>
                  </a:outerShdw>
                </a:effectLst>
                <a:latin typeface="Calibri" pitchFamily="34" charset="0"/>
                <a:cs typeface="Calibri" pitchFamily="34" charset="0"/>
              </a:rPr>
              <a:t>3. Mokyklos ryšiai</a:t>
            </a:r>
            <a:r>
              <a:rPr lang="lt-LT" sz="2800" dirty="0">
                <a:effectLst>
                  <a:outerShdw blurRad="38100" dist="38100" dir="2700000" algn="tl">
                    <a:srgbClr val="000000">
                      <a:alpha val="43137"/>
                    </a:srgbClr>
                  </a:outerShdw>
                </a:effectLst>
                <a:latin typeface="Calibri" pitchFamily="34" charset="0"/>
                <a:cs typeface="Calibri" pitchFamily="34" charset="0"/>
              </a:rPr>
              <a:t/>
            </a:r>
            <a:br>
              <a:rPr lang="lt-LT" sz="2800" dirty="0">
                <a:effectLst>
                  <a:outerShdw blurRad="38100" dist="38100" dir="2700000" algn="tl">
                    <a:srgbClr val="000000">
                      <a:alpha val="43137"/>
                    </a:srgbClr>
                  </a:outerShdw>
                </a:effectLst>
                <a:latin typeface="Calibri" pitchFamily="34" charset="0"/>
                <a:cs typeface="Calibri" pitchFamily="34" charset="0"/>
              </a:rPr>
            </a:br>
            <a:r>
              <a:rPr lang="lt-LT" sz="2800" b="1" dirty="0" smtClean="0">
                <a:solidFill>
                  <a:srgbClr val="660066"/>
                </a:solidFill>
                <a:effectLst>
                  <a:outerShdw blurRad="38100" dist="38100" dir="2700000" algn="tl">
                    <a:srgbClr val="000000">
                      <a:alpha val="43137"/>
                    </a:srgbClr>
                  </a:outerShdw>
                </a:effectLst>
                <a:latin typeface="Calibri" pitchFamily="34" charset="0"/>
                <a:cs typeface="Calibri" pitchFamily="34" charset="0"/>
              </a:rPr>
              <a:t>4. Neformalusis švietimas</a:t>
            </a:r>
            <a:r>
              <a:rPr lang="lt-LT" sz="2800" dirty="0">
                <a:effectLst>
                  <a:outerShdw blurRad="38100" dist="38100" dir="2700000" algn="tl">
                    <a:srgbClr val="000000">
                      <a:alpha val="43137"/>
                    </a:srgbClr>
                  </a:outerShdw>
                </a:effectLst>
                <a:latin typeface="Calibri" pitchFamily="34" charset="0"/>
                <a:cs typeface="Calibri" pitchFamily="34" charset="0"/>
              </a:rPr>
              <a:t/>
            </a:r>
            <a:br>
              <a:rPr lang="lt-LT" sz="2800" dirty="0">
                <a:effectLst>
                  <a:outerShdw blurRad="38100" dist="38100" dir="2700000" algn="tl">
                    <a:srgbClr val="000000">
                      <a:alpha val="43137"/>
                    </a:srgbClr>
                  </a:outerShdw>
                </a:effectLst>
                <a:latin typeface="Calibri" pitchFamily="34" charset="0"/>
                <a:cs typeface="Calibri" pitchFamily="34" charset="0"/>
              </a:rPr>
            </a:br>
            <a:r>
              <a:rPr lang="lt-LT" sz="2800" dirty="0" smtClean="0">
                <a:effectLst>
                  <a:outerShdw blurRad="38100" dist="38100" dir="2700000" algn="tl">
                    <a:srgbClr val="000000">
                      <a:alpha val="43137"/>
                    </a:srgbClr>
                  </a:outerShdw>
                </a:effectLst>
                <a:latin typeface="Calibri" pitchFamily="34" charset="0"/>
                <a:cs typeface="Calibri" pitchFamily="34" charset="0"/>
              </a:rPr>
              <a:t>5. Mokymo </a:t>
            </a:r>
            <a:r>
              <a:rPr lang="lt-LT" sz="2800" dirty="0">
                <a:effectLst>
                  <a:outerShdw blurRad="38100" dist="38100" dir="2700000" algn="tl">
                    <a:srgbClr val="000000">
                      <a:alpha val="43137"/>
                    </a:srgbClr>
                  </a:outerShdw>
                </a:effectLst>
                <a:latin typeface="Calibri" pitchFamily="34" charset="0"/>
                <a:cs typeface="Calibri" pitchFamily="34" charset="0"/>
              </a:rPr>
              <a:t>ir gyvenimo </a:t>
            </a:r>
            <a:r>
              <a:rPr lang="lt-LT" sz="2800" dirty="0" smtClean="0">
                <a:effectLst>
                  <a:outerShdw blurRad="38100" dist="38100" dir="2700000" algn="tl">
                    <a:srgbClr val="000000">
                      <a:alpha val="43137"/>
                    </a:srgbClr>
                  </a:outerShdw>
                </a:effectLst>
                <a:latin typeface="Calibri" pitchFamily="34" charset="0"/>
                <a:cs typeface="Calibri" pitchFamily="34" charset="0"/>
              </a:rPr>
              <a:t>ryšys</a:t>
            </a:r>
            <a:r>
              <a:rPr lang="lt-LT" sz="2800" dirty="0">
                <a:effectLst>
                  <a:outerShdw blurRad="38100" dist="38100" dir="2700000" algn="tl">
                    <a:srgbClr val="000000">
                      <a:alpha val="43137"/>
                    </a:srgbClr>
                  </a:outerShdw>
                </a:effectLst>
                <a:latin typeface="Calibri" pitchFamily="34" charset="0"/>
                <a:cs typeface="Calibri" pitchFamily="34" charset="0"/>
              </a:rPr>
              <a:t/>
            </a:r>
            <a:br>
              <a:rPr lang="lt-LT" sz="2800" dirty="0">
                <a:effectLst>
                  <a:outerShdw blurRad="38100" dist="38100" dir="2700000" algn="tl">
                    <a:srgbClr val="000000">
                      <a:alpha val="43137"/>
                    </a:srgbClr>
                  </a:outerShdw>
                </a:effectLst>
                <a:latin typeface="Calibri" pitchFamily="34" charset="0"/>
                <a:cs typeface="Calibri" pitchFamily="34" charset="0"/>
              </a:rPr>
            </a:br>
            <a:r>
              <a:rPr lang="lt-LT" sz="2800" dirty="0" smtClean="0">
                <a:effectLst>
                  <a:outerShdw blurRad="38100" dist="38100" dir="2700000" algn="tl">
                    <a:srgbClr val="000000">
                      <a:alpha val="43137"/>
                    </a:srgbClr>
                  </a:outerShdw>
                </a:effectLst>
                <a:latin typeface="Calibri" pitchFamily="34" charset="0"/>
                <a:cs typeface="Calibri" pitchFamily="34" charset="0"/>
              </a:rPr>
              <a:t>6. Mokytojo </a:t>
            </a:r>
            <a:r>
              <a:rPr lang="lt-LT" sz="2800" dirty="0">
                <a:effectLst>
                  <a:outerShdw blurRad="38100" dist="38100" dir="2700000" algn="tl">
                    <a:srgbClr val="000000">
                      <a:alpha val="43137"/>
                    </a:srgbClr>
                  </a:outerShdw>
                </a:effectLst>
                <a:latin typeface="Calibri" pitchFamily="34" charset="0"/>
                <a:cs typeface="Calibri" pitchFamily="34" charset="0"/>
              </a:rPr>
              <a:t>ir mokinio </a:t>
            </a:r>
            <a:r>
              <a:rPr lang="lt-LT" sz="2800" dirty="0" smtClean="0">
                <a:effectLst>
                  <a:outerShdw blurRad="38100" dist="38100" dir="2700000" algn="tl">
                    <a:srgbClr val="000000">
                      <a:alpha val="43137"/>
                    </a:srgbClr>
                  </a:outerShdw>
                </a:effectLst>
                <a:latin typeface="Calibri" pitchFamily="34" charset="0"/>
                <a:cs typeface="Calibri" pitchFamily="34" charset="0"/>
              </a:rPr>
              <a:t>dialogas</a:t>
            </a:r>
            <a:r>
              <a:rPr lang="lt-LT" sz="2800" dirty="0">
                <a:effectLst>
                  <a:outerShdw blurRad="38100" dist="38100" dir="2700000" algn="tl">
                    <a:srgbClr val="000000">
                      <a:alpha val="43137"/>
                    </a:srgbClr>
                  </a:outerShdw>
                </a:effectLst>
                <a:latin typeface="Calibri" pitchFamily="34" charset="0"/>
                <a:cs typeface="Calibri" pitchFamily="34" charset="0"/>
              </a:rPr>
              <a:t/>
            </a:r>
            <a:br>
              <a:rPr lang="lt-LT" sz="2800" dirty="0">
                <a:effectLst>
                  <a:outerShdw blurRad="38100" dist="38100" dir="2700000" algn="tl">
                    <a:srgbClr val="000000">
                      <a:alpha val="43137"/>
                    </a:srgbClr>
                  </a:outerShdw>
                </a:effectLst>
                <a:latin typeface="Calibri" pitchFamily="34" charset="0"/>
                <a:cs typeface="Calibri" pitchFamily="34" charset="0"/>
              </a:rPr>
            </a:br>
            <a:r>
              <a:rPr lang="lt-LT" sz="2800" dirty="0" smtClean="0">
                <a:effectLst>
                  <a:outerShdw blurRad="38100" dist="38100" dir="2700000" algn="tl">
                    <a:srgbClr val="000000">
                      <a:alpha val="43137"/>
                    </a:srgbClr>
                  </a:outerShdw>
                </a:effectLst>
                <a:latin typeface="Calibri" pitchFamily="34" charset="0"/>
                <a:cs typeface="Calibri" pitchFamily="34" charset="0"/>
              </a:rPr>
              <a:t>7. Rūpinimasis mokiniais</a:t>
            </a:r>
            <a:r>
              <a:rPr lang="lt-LT" sz="2800" dirty="0">
                <a:effectLst>
                  <a:outerShdw blurRad="38100" dist="38100" dir="2700000" algn="tl">
                    <a:srgbClr val="000000">
                      <a:alpha val="43137"/>
                    </a:srgbClr>
                  </a:outerShdw>
                </a:effectLst>
                <a:latin typeface="Calibri" pitchFamily="34" charset="0"/>
                <a:cs typeface="Calibri" pitchFamily="34" charset="0"/>
              </a:rPr>
              <a:t/>
            </a:r>
            <a:br>
              <a:rPr lang="lt-LT" sz="2800" dirty="0">
                <a:effectLst>
                  <a:outerShdw blurRad="38100" dist="38100" dir="2700000" algn="tl">
                    <a:srgbClr val="000000">
                      <a:alpha val="43137"/>
                    </a:srgbClr>
                  </a:outerShdw>
                </a:effectLst>
                <a:latin typeface="Calibri" pitchFamily="34" charset="0"/>
                <a:cs typeface="Calibri" pitchFamily="34" charset="0"/>
              </a:rPr>
            </a:br>
            <a:r>
              <a:rPr lang="lt-LT" sz="2800" dirty="0" smtClean="0">
                <a:effectLst>
                  <a:outerShdw blurRad="38100" dist="38100" dir="2700000" algn="tl">
                    <a:srgbClr val="000000">
                      <a:alpha val="43137"/>
                    </a:srgbClr>
                  </a:outerShdw>
                </a:effectLst>
                <a:latin typeface="Calibri" pitchFamily="34" charset="0"/>
                <a:cs typeface="Calibri" pitchFamily="34" charset="0"/>
              </a:rPr>
              <a:t>8. Pagalba </a:t>
            </a:r>
            <a:r>
              <a:rPr lang="lt-LT" sz="2800" dirty="0">
                <a:effectLst>
                  <a:outerShdw blurRad="38100" dist="38100" dir="2700000" algn="tl">
                    <a:srgbClr val="000000">
                      <a:alpha val="43137"/>
                    </a:srgbClr>
                  </a:outerShdw>
                </a:effectLst>
                <a:latin typeface="Calibri" pitchFamily="34" charset="0"/>
                <a:cs typeface="Calibri" pitchFamily="34" charset="0"/>
              </a:rPr>
              <a:t>planuojant </a:t>
            </a:r>
            <a:r>
              <a:rPr lang="lt-LT" sz="2800" dirty="0" smtClean="0">
                <a:effectLst>
                  <a:outerShdw blurRad="38100" dist="38100" dir="2700000" algn="tl">
                    <a:srgbClr val="000000">
                      <a:alpha val="43137"/>
                    </a:srgbClr>
                  </a:outerShdw>
                </a:effectLst>
                <a:latin typeface="Calibri" pitchFamily="34" charset="0"/>
                <a:cs typeface="Calibri" pitchFamily="34" charset="0"/>
              </a:rPr>
              <a:t>karjerą</a:t>
            </a:r>
            <a:r>
              <a:rPr lang="lt-LT" sz="2800" dirty="0">
                <a:effectLst>
                  <a:outerShdw blurRad="38100" dist="38100" dir="2700000" algn="tl">
                    <a:srgbClr val="000000">
                      <a:alpha val="43137"/>
                    </a:srgbClr>
                  </a:outerShdw>
                </a:effectLst>
                <a:latin typeface="Calibri" pitchFamily="34" charset="0"/>
                <a:cs typeface="Calibri" pitchFamily="34" charset="0"/>
              </a:rPr>
              <a:t/>
            </a:r>
            <a:br>
              <a:rPr lang="lt-LT" sz="2800" dirty="0">
                <a:effectLst>
                  <a:outerShdw blurRad="38100" dist="38100" dir="2700000" algn="tl">
                    <a:srgbClr val="000000">
                      <a:alpha val="43137"/>
                    </a:srgbClr>
                  </a:outerShdw>
                </a:effectLst>
                <a:latin typeface="Calibri" pitchFamily="34" charset="0"/>
                <a:cs typeface="Calibri" pitchFamily="34" charset="0"/>
              </a:rPr>
            </a:br>
            <a:r>
              <a:rPr lang="lt-LT" sz="2800" dirty="0" smtClean="0">
                <a:effectLst>
                  <a:outerShdw blurRad="38100" dist="38100" dir="2700000" algn="tl">
                    <a:srgbClr val="000000">
                      <a:alpha val="43137"/>
                    </a:srgbClr>
                  </a:outerShdw>
                </a:effectLst>
                <a:latin typeface="Calibri" pitchFamily="34" charset="0"/>
                <a:cs typeface="Calibri" pitchFamily="34" charset="0"/>
              </a:rPr>
              <a:t>9. Vadovavimo stilius</a:t>
            </a:r>
            <a:r>
              <a:rPr lang="lt-LT" sz="2800" dirty="0">
                <a:effectLst>
                  <a:outerShdw blurRad="38100" dist="38100" dir="2700000" algn="tl">
                    <a:srgbClr val="000000">
                      <a:alpha val="43137"/>
                    </a:srgbClr>
                  </a:outerShdw>
                </a:effectLst>
                <a:latin typeface="Calibri" pitchFamily="34" charset="0"/>
                <a:cs typeface="Calibri" pitchFamily="34" charset="0"/>
              </a:rPr>
              <a:t/>
            </a:r>
            <a:br>
              <a:rPr lang="lt-LT" sz="2800" dirty="0">
                <a:effectLst>
                  <a:outerShdw blurRad="38100" dist="38100" dir="2700000" algn="tl">
                    <a:srgbClr val="000000">
                      <a:alpha val="43137"/>
                    </a:srgbClr>
                  </a:outerShdw>
                </a:effectLst>
                <a:latin typeface="Calibri" pitchFamily="34" charset="0"/>
                <a:cs typeface="Calibri" pitchFamily="34" charset="0"/>
              </a:rPr>
            </a:br>
            <a:r>
              <a:rPr lang="lt-LT" sz="2800" dirty="0" smtClean="0">
                <a:effectLst>
                  <a:outerShdw blurRad="38100" dist="38100" dir="2700000" algn="tl">
                    <a:srgbClr val="000000">
                      <a:alpha val="43137"/>
                    </a:srgbClr>
                  </a:outerShdw>
                </a:effectLst>
                <a:latin typeface="Calibri" pitchFamily="34" charset="0"/>
                <a:cs typeface="Calibri" pitchFamily="34" charset="0"/>
              </a:rPr>
              <a:t>10. Lėšų vadyba</a:t>
            </a:r>
            <a:r>
              <a:rPr lang="lt-LT" dirty="0"/>
              <a:t/>
            </a:r>
            <a:br>
              <a:rPr lang="lt-LT" dirty="0"/>
            </a:br>
            <a:endParaRPr lang="lt-LT" dirty="0"/>
          </a:p>
        </p:txBody>
      </p:sp>
      <p:sp>
        <p:nvSpPr>
          <p:cNvPr id="4" name="Stačiakampis 3"/>
          <p:cNvSpPr/>
          <p:nvPr/>
        </p:nvSpPr>
        <p:spPr>
          <a:xfrm>
            <a:off x="3509860" y="11331"/>
            <a:ext cx="5382620" cy="1846659"/>
          </a:xfrm>
          <a:prstGeom prst="rect">
            <a:avLst/>
          </a:prstGeom>
        </p:spPr>
        <p:txBody>
          <a:bodyPr wrap="square">
            <a:spAutoFit/>
          </a:bodyPr>
          <a:lstStyle/>
          <a:p>
            <a:pPr algn="ctr"/>
            <a:r>
              <a:rPr lang="lt-LT" sz="3200" dirty="0">
                <a:effectLst>
                  <a:outerShdw blurRad="38100" dist="38100" dir="2700000" algn="tl">
                    <a:srgbClr val="000000">
                      <a:alpha val="43137"/>
                    </a:srgbClr>
                  </a:outerShdw>
                </a:effectLst>
                <a:latin typeface="Calibri" pitchFamily="34" charset="0"/>
                <a:cs typeface="Calibri" pitchFamily="34" charset="0"/>
              </a:rPr>
              <a:t>Gimnazijos </a:t>
            </a:r>
            <a:endParaRPr lang="lt-LT" sz="3200" dirty="0" smtClean="0">
              <a:effectLst>
                <a:outerShdw blurRad="38100" dist="38100" dir="2700000" algn="tl">
                  <a:srgbClr val="000000">
                    <a:alpha val="43137"/>
                  </a:srgbClr>
                </a:outerShdw>
              </a:effectLst>
              <a:latin typeface="Calibri" pitchFamily="34" charset="0"/>
              <a:cs typeface="Calibri" pitchFamily="34" charset="0"/>
            </a:endParaRPr>
          </a:p>
          <a:p>
            <a:pPr algn="ctr"/>
            <a:r>
              <a:rPr lang="lt-LT" sz="3200" dirty="0" smtClean="0">
                <a:effectLst>
                  <a:outerShdw blurRad="38100" dist="38100" dir="2700000" algn="tl">
                    <a:srgbClr val="000000">
                      <a:alpha val="43137"/>
                    </a:srgbClr>
                  </a:outerShdw>
                </a:effectLst>
                <a:latin typeface="Calibri" pitchFamily="34" charset="0"/>
                <a:cs typeface="Calibri" pitchFamily="34" charset="0"/>
              </a:rPr>
              <a:t>stiprieji </a:t>
            </a:r>
            <a:r>
              <a:rPr lang="lt-LT" sz="3200" dirty="0">
                <a:effectLst>
                  <a:outerShdw blurRad="38100" dist="38100" dir="2700000" algn="tl">
                    <a:srgbClr val="000000">
                      <a:alpha val="43137"/>
                    </a:srgbClr>
                  </a:outerShdw>
                </a:effectLst>
                <a:latin typeface="Calibri" pitchFamily="34" charset="0"/>
                <a:cs typeface="Calibri" pitchFamily="34" charset="0"/>
              </a:rPr>
              <a:t>veiklos </a:t>
            </a:r>
            <a:r>
              <a:rPr lang="lt-LT" sz="3200" dirty="0" smtClean="0">
                <a:effectLst>
                  <a:outerShdw blurRad="38100" dist="38100" dir="2700000" algn="tl">
                    <a:srgbClr val="000000">
                      <a:alpha val="43137"/>
                    </a:srgbClr>
                  </a:outerShdw>
                </a:effectLst>
                <a:latin typeface="Calibri" pitchFamily="34" charset="0"/>
                <a:cs typeface="Calibri" pitchFamily="34" charset="0"/>
              </a:rPr>
              <a:t>aspektai </a:t>
            </a:r>
          </a:p>
          <a:p>
            <a:pPr algn="ctr"/>
            <a:r>
              <a:rPr lang="lt-LT" sz="3200" i="1" dirty="0" smtClean="0">
                <a:effectLst>
                  <a:outerShdw blurRad="38100" dist="38100" dir="2700000" algn="tl">
                    <a:srgbClr val="000000">
                      <a:alpha val="43137"/>
                    </a:srgbClr>
                  </a:outerShdw>
                </a:effectLst>
                <a:latin typeface="Calibri" pitchFamily="34" charset="0"/>
                <a:cs typeface="Calibri" pitchFamily="34" charset="0"/>
              </a:rPr>
              <a:t>(2014 </a:t>
            </a:r>
            <a:r>
              <a:rPr lang="lt-LT" sz="3200" i="1" dirty="0" err="1" smtClean="0">
                <a:effectLst>
                  <a:outerShdw blurRad="38100" dist="38100" dir="2700000" algn="tl">
                    <a:srgbClr val="000000">
                      <a:alpha val="43137"/>
                    </a:srgbClr>
                  </a:outerShdw>
                </a:effectLst>
                <a:latin typeface="Calibri" pitchFamily="34" charset="0"/>
                <a:cs typeface="Calibri" pitchFamily="34" charset="0"/>
              </a:rPr>
              <a:t>m</a:t>
            </a:r>
            <a:r>
              <a:rPr lang="lt-LT" sz="3200" i="1" dirty="0" smtClean="0">
                <a:effectLst>
                  <a:outerShdw blurRad="38100" dist="38100" dir="2700000" algn="tl">
                    <a:srgbClr val="000000">
                      <a:alpha val="43137"/>
                    </a:srgbClr>
                  </a:outerShdw>
                </a:effectLst>
                <a:latin typeface="Calibri" pitchFamily="34" charset="0"/>
                <a:cs typeface="Calibri" pitchFamily="34" charset="0"/>
              </a:rPr>
              <a:t>. išorinis vertinimas)</a:t>
            </a:r>
            <a:r>
              <a:rPr lang="lt-LT" i="1" dirty="0"/>
              <a:t/>
            </a:r>
            <a:br>
              <a:rPr lang="lt-LT" i="1" dirty="0"/>
            </a:br>
            <a:endParaRPr lang="lt-LT" i="1" dirty="0"/>
          </a:p>
        </p:txBody>
      </p:sp>
      <p:cxnSp>
        <p:nvCxnSpPr>
          <p:cNvPr id="5" name="Tiesioji rodyklės jungtis 4"/>
          <p:cNvCxnSpPr/>
          <p:nvPr/>
        </p:nvCxnSpPr>
        <p:spPr>
          <a:xfrm>
            <a:off x="2397416" y="1340768"/>
            <a:ext cx="1126788" cy="1224136"/>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Tiesioji rodyklės jungtis 6"/>
          <p:cNvCxnSpPr/>
          <p:nvPr/>
        </p:nvCxnSpPr>
        <p:spPr>
          <a:xfrm flipV="1">
            <a:off x="3083166" y="2492896"/>
            <a:ext cx="417704" cy="324625"/>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Tiesioji rodyklės jungtis 9"/>
          <p:cNvCxnSpPr/>
          <p:nvPr/>
        </p:nvCxnSpPr>
        <p:spPr>
          <a:xfrm>
            <a:off x="2630009" y="2132856"/>
            <a:ext cx="870861" cy="36004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Tiesioji rodyklės jungtis 13"/>
          <p:cNvCxnSpPr/>
          <p:nvPr/>
        </p:nvCxnSpPr>
        <p:spPr>
          <a:xfrm>
            <a:off x="2414117" y="584684"/>
            <a:ext cx="1509811" cy="1332148"/>
          </a:xfrm>
          <a:prstGeom prst="straightConnector1">
            <a:avLst/>
          </a:prstGeom>
          <a:ln w="3810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Tiesioji rodyklės jungtis 25"/>
          <p:cNvCxnSpPr/>
          <p:nvPr/>
        </p:nvCxnSpPr>
        <p:spPr>
          <a:xfrm flipV="1">
            <a:off x="2630009" y="3429000"/>
            <a:ext cx="894195" cy="72008"/>
          </a:xfrm>
          <a:prstGeom prst="straightConnector1">
            <a:avLst/>
          </a:prstGeom>
          <a:ln w="38100">
            <a:solidFill>
              <a:srgbClr val="660066"/>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764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ačiakampis 3"/>
          <p:cNvSpPr/>
          <p:nvPr/>
        </p:nvSpPr>
        <p:spPr>
          <a:xfrm>
            <a:off x="0" y="4489"/>
            <a:ext cx="8960952" cy="584775"/>
          </a:xfrm>
          <a:prstGeom prst="rect">
            <a:avLst/>
          </a:prstGeom>
        </p:spPr>
        <p:txBody>
          <a:bodyPr wrap="square">
            <a:spAutoFit/>
          </a:bodyPr>
          <a:lstStyle/>
          <a:p>
            <a:pPr lvl="0" algn="ctr"/>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ŽEMIAUSIOS </a:t>
            </a:r>
            <a:r>
              <a:rPr lang="lt-LT" sz="3200" b="1" dirty="0">
                <a:solidFill>
                  <a:srgbClr val="FF0000"/>
                </a:solidFill>
                <a:effectLst>
                  <a:outerShdw blurRad="38100" dist="38100" dir="2700000" algn="tl">
                    <a:srgbClr val="000000">
                      <a:alpha val="43137"/>
                    </a:srgbClr>
                  </a:outerShdw>
                </a:effectLst>
                <a:latin typeface="Calibri" pitchFamily="34" charset="0"/>
                <a:cs typeface="Calibri" pitchFamily="34" charset="0"/>
              </a:rPr>
              <a:t>VERTĖS</a:t>
            </a:r>
          </a:p>
        </p:txBody>
      </p:sp>
      <p:graphicFrame>
        <p:nvGraphicFramePr>
          <p:cNvPr id="2" name="Lentelė 1"/>
          <p:cNvGraphicFramePr>
            <a:graphicFrameLocks noGrp="1"/>
          </p:cNvGraphicFramePr>
          <p:nvPr>
            <p:extLst>
              <p:ext uri="{D42A27DB-BD31-4B8C-83A1-F6EECF244321}">
                <p14:modId xmlns:p14="http://schemas.microsoft.com/office/powerpoint/2010/main" val="3301099840"/>
              </p:ext>
            </p:extLst>
          </p:nvPr>
        </p:nvGraphicFramePr>
        <p:xfrm>
          <a:off x="159996" y="589264"/>
          <a:ext cx="8732484" cy="6065520"/>
        </p:xfrm>
        <a:graphic>
          <a:graphicData uri="http://schemas.openxmlformats.org/drawingml/2006/table">
            <a:tbl>
              <a:tblPr firstRow="1" bandRow="1">
                <a:tableStyleId>{5940675A-B579-460E-94D1-54222C63F5DA}</a:tableStyleId>
              </a:tblPr>
              <a:tblGrid>
                <a:gridCol w="7148308"/>
                <a:gridCol w="1584176"/>
              </a:tblGrid>
              <a:tr h="370840">
                <a:tc>
                  <a:txBody>
                    <a:bodyPr/>
                    <a:lstStyle/>
                    <a:p>
                      <a:pPr algn="ctr"/>
                      <a:r>
                        <a:rPr lang="lt-LT" sz="2800" dirty="0" smtClean="0">
                          <a:effectLst>
                            <a:outerShdw blurRad="38100" dist="38100" dir="2700000" algn="tl">
                              <a:srgbClr val="000000">
                                <a:alpha val="43137"/>
                              </a:srgbClr>
                            </a:outerShdw>
                          </a:effectLst>
                          <a:latin typeface="Calibri" pitchFamily="34" charset="0"/>
                          <a:cs typeface="Calibri" pitchFamily="34" charset="0"/>
                        </a:rPr>
                        <a:t>RAKTINIS ŽODIS</a:t>
                      </a:r>
                      <a:endParaRPr lang="lt-LT" sz="2800" dirty="0">
                        <a:effectLst>
                          <a:outerShdw blurRad="38100" dist="38100" dir="2700000" algn="tl">
                            <a:srgbClr val="000000">
                              <a:alpha val="43137"/>
                            </a:srgbClr>
                          </a:outerShdw>
                        </a:effectLst>
                        <a:latin typeface="Calibri" pitchFamily="34" charset="0"/>
                        <a:cs typeface="Calibri" pitchFamily="34" charset="0"/>
                      </a:endParaRPr>
                    </a:p>
                  </a:txBody>
                  <a:tcPr/>
                </a:tc>
                <a:tc>
                  <a:txBody>
                    <a:bodyPr/>
                    <a:lstStyle/>
                    <a:p>
                      <a:pPr algn="ctr"/>
                      <a:r>
                        <a:rPr lang="lt-LT" sz="2800" dirty="0" smtClean="0">
                          <a:effectLst>
                            <a:outerShdw blurRad="38100" dist="38100" dir="2700000" algn="tl">
                              <a:srgbClr val="000000">
                                <a:alpha val="43137"/>
                              </a:srgbClr>
                            </a:outerShdw>
                          </a:effectLst>
                          <a:latin typeface="Calibri" pitchFamily="34" charset="0"/>
                          <a:cs typeface="Calibri" pitchFamily="34" charset="0"/>
                        </a:rPr>
                        <a:t>VIDURKIS</a:t>
                      </a:r>
                      <a:endParaRPr lang="lt-LT" sz="2800"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3.2.2. Įvairiapusiškumas</a:t>
                      </a:r>
                      <a:endParaRPr lang="lt-LT" sz="2400" dirty="0">
                        <a:latin typeface="Calibri" pitchFamily="34" charset="0"/>
                        <a:cs typeface="Calibri" pitchFamily="34" charset="0"/>
                      </a:endParaRPr>
                    </a:p>
                  </a:txBody>
                  <a:tcPr/>
                </a:tc>
                <a:tc>
                  <a:txBody>
                    <a:bodyPr/>
                    <a:lstStyle/>
                    <a:p>
                      <a:r>
                        <a:rPr lang="lt-LT" sz="2500" b="1" dirty="0" smtClean="0">
                          <a:effectLst>
                            <a:outerShdw blurRad="38100" dist="38100" dir="2700000" algn="tl">
                              <a:srgbClr val="000000">
                                <a:alpha val="43137"/>
                              </a:srgbClr>
                            </a:outerShdw>
                          </a:effectLst>
                          <a:latin typeface="Calibri" pitchFamily="34" charset="0"/>
                          <a:cs typeface="Calibri" pitchFamily="34" charset="0"/>
                        </a:rPr>
                        <a:t>2,31</a:t>
                      </a:r>
                      <a:endParaRPr lang="lt-LT" sz="25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2.1.3. Gabumų ir talentų ugdymas</a:t>
                      </a:r>
                      <a:endParaRPr lang="lt-LT" sz="2400" dirty="0">
                        <a:latin typeface="Calibri" pitchFamily="34" charset="0"/>
                        <a:cs typeface="Calibri" pitchFamily="34" charset="0"/>
                      </a:endParaRPr>
                    </a:p>
                  </a:txBody>
                  <a:tcPr/>
                </a:tc>
                <a:tc>
                  <a:txBody>
                    <a:bodyPr/>
                    <a:lstStyle/>
                    <a:p>
                      <a:r>
                        <a:rPr lang="lt-LT" sz="2500" b="1" dirty="0" smtClean="0">
                          <a:effectLst>
                            <a:outerShdw blurRad="38100" dist="38100" dir="2700000" algn="tl">
                              <a:srgbClr val="000000">
                                <a:alpha val="43137"/>
                              </a:srgbClr>
                            </a:outerShdw>
                          </a:effectLst>
                          <a:latin typeface="Calibri" pitchFamily="34" charset="0"/>
                          <a:cs typeface="Calibri" pitchFamily="34" charset="0"/>
                        </a:rPr>
                        <a:t>2,34</a:t>
                      </a:r>
                      <a:endParaRPr lang="lt-LT" sz="25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2.2.2. </a:t>
                      </a:r>
                      <a:r>
                        <a:rPr lang="lt-LT" sz="2400" b="1" dirty="0" err="1" smtClean="0">
                          <a:solidFill>
                            <a:srgbClr val="FF0000"/>
                          </a:solidFill>
                          <a:effectLst>
                            <a:outerShdw blurRad="38100" dist="38100" dir="2700000" algn="tl">
                              <a:srgbClr val="000000">
                                <a:alpha val="43137"/>
                              </a:srgbClr>
                            </a:outerShdw>
                          </a:effectLst>
                          <a:latin typeface="Calibri" pitchFamily="34" charset="0"/>
                          <a:cs typeface="Calibri" pitchFamily="34" charset="0"/>
                        </a:rPr>
                        <a:t>Ugdymo(si</a:t>
                      </a:r>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integralumas	</a:t>
                      </a:r>
                      <a:endParaRPr lang="lt-LT" sz="2400" dirty="0">
                        <a:latin typeface="Calibri" pitchFamily="34" charset="0"/>
                        <a:cs typeface="Calibri" pitchFamily="34" charset="0"/>
                      </a:endParaRPr>
                    </a:p>
                  </a:txBody>
                  <a:tcPr/>
                </a:tc>
                <a:tc>
                  <a:txBody>
                    <a:bodyPr/>
                    <a:lstStyle/>
                    <a:p>
                      <a:r>
                        <a:rPr lang="lt-LT" sz="2500" b="1" dirty="0" smtClean="0">
                          <a:effectLst>
                            <a:outerShdw blurRad="38100" dist="38100" dir="2700000" algn="tl">
                              <a:srgbClr val="000000">
                                <a:alpha val="43137"/>
                              </a:srgbClr>
                            </a:outerShdw>
                          </a:effectLst>
                          <a:latin typeface="Calibri" pitchFamily="34" charset="0"/>
                          <a:cs typeface="Calibri" pitchFamily="34" charset="0"/>
                        </a:rPr>
                        <a:t>2,34</a:t>
                      </a:r>
                      <a:endParaRPr lang="lt-LT" sz="25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4.2.2. Įtraukimas	 </a:t>
                      </a:r>
                      <a:endParaRPr lang="lt-LT" sz="2400" dirty="0">
                        <a:latin typeface="Calibri" pitchFamily="34" charset="0"/>
                        <a:cs typeface="Calibri" pitchFamily="34" charset="0"/>
                      </a:endParaRPr>
                    </a:p>
                  </a:txBody>
                  <a:tcPr/>
                </a:tc>
                <a:tc>
                  <a:txBody>
                    <a:bodyPr/>
                    <a:lstStyle/>
                    <a:p>
                      <a:r>
                        <a:rPr lang="lt-LT" sz="2500" b="1" dirty="0" smtClean="0">
                          <a:effectLst>
                            <a:outerShdw blurRad="38100" dist="38100" dir="2700000" algn="tl">
                              <a:srgbClr val="000000">
                                <a:alpha val="43137"/>
                              </a:srgbClr>
                            </a:outerShdw>
                          </a:effectLst>
                          <a:latin typeface="Calibri" pitchFamily="34" charset="0"/>
                          <a:cs typeface="Calibri" pitchFamily="34" charset="0"/>
                        </a:rPr>
                        <a:t>2,34</a:t>
                      </a:r>
                      <a:endParaRPr lang="lt-LT" sz="25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2.2.1.</a:t>
                      </a:r>
                      <a:r>
                        <a:rPr lang="lt-LT" sz="2400" b="1" baseline="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Mokymosi džiaugsmas</a:t>
                      </a:r>
                      <a:endParaRPr lang="lt-LT" sz="2400" dirty="0">
                        <a:latin typeface="Calibri" pitchFamily="34" charset="0"/>
                        <a:cs typeface="Calibri" pitchFamily="34" charset="0"/>
                      </a:endParaRPr>
                    </a:p>
                  </a:txBody>
                  <a:tcPr/>
                </a:tc>
                <a:tc>
                  <a:txBody>
                    <a:bodyPr/>
                    <a:lstStyle/>
                    <a:p>
                      <a:r>
                        <a:rPr lang="lt-LT" sz="2500" b="1" dirty="0" smtClean="0">
                          <a:effectLst>
                            <a:outerShdw blurRad="38100" dist="38100" dir="2700000" algn="tl">
                              <a:srgbClr val="000000">
                                <a:alpha val="43137"/>
                              </a:srgbClr>
                            </a:outerShdw>
                          </a:effectLst>
                          <a:latin typeface="Calibri" pitchFamily="34" charset="0"/>
                          <a:cs typeface="Calibri" pitchFamily="34" charset="0"/>
                        </a:rPr>
                        <a:t>2,41</a:t>
                      </a:r>
                      <a:endParaRPr lang="lt-LT" sz="25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2.2.2. Diferencijavimas,</a:t>
                      </a:r>
                      <a:r>
                        <a:rPr lang="lt-LT" sz="2400" b="1" baseline="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individualizavimas,</a:t>
                      </a:r>
                      <a:r>
                        <a:rPr lang="lt-LT" sz="2400" b="1" baseline="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a:t>
                      </a:r>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suasmeninimas</a:t>
                      </a:r>
                      <a:endParaRPr lang="lt-LT" sz="2400" dirty="0">
                        <a:latin typeface="Calibri" pitchFamily="34" charset="0"/>
                        <a:cs typeface="Calibri" pitchFamily="34" charset="0"/>
                      </a:endParaRPr>
                    </a:p>
                  </a:txBody>
                  <a:tcPr/>
                </a:tc>
                <a:tc>
                  <a:txBody>
                    <a:bodyPr/>
                    <a:lstStyle/>
                    <a:p>
                      <a:r>
                        <a:rPr lang="lt-LT" sz="2500" b="1" dirty="0" smtClean="0">
                          <a:effectLst>
                            <a:outerShdw blurRad="38100" dist="38100" dir="2700000" algn="tl">
                              <a:srgbClr val="000000">
                                <a:alpha val="43137"/>
                              </a:srgbClr>
                            </a:outerShdw>
                          </a:effectLst>
                          <a:latin typeface="Calibri" pitchFamily="34" charset="0"/>
                          <a:cs typeface="Calibri" pitchFamily="34" charset="0"/>
                        </a:rPr>
                        <a:t>2,44</a:t>
                      </a:r>
                      <a:endParaRPr lang="lt-LT" sz="25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1.1.1. Gyvenimo planavimas</a:t>
                      </a:r>
                      <a:endParaRPr lang="lt-LT" sz="2400" dirty="0">
                        <a:latin typeface="Calibri" pitchFamily="34" charset="0"/>
                        <a:cs typeface="Calibri" pitchFamily="34" charset="0"/>
                      </a:endParaRPr>
                    </a:p>
                  </a:txBody>
                  <a:tcPr/>
                </a:tc>
                <a:tc>
                  <a:txBody>
                    <a:bodyPr/>
                    <a:lstStyle/>
                    <a:p>
                      <a:r>
                        <a:rPr lang="lt-LT" sz="2500" b="1" dirty="0" smtClean="0">
                          <a:effectLst>
                            <a:outerShdw blurRad="38100" dist="38100" dir="2700000" algn="tl">
                              <a:srgbClr val="000000">
                                <a:alpha val="43137"/>
                              </a:srgbClr>
                            </a:outerShdw>
                          </a:effectLst>
                          <a:latin typeface="Calibri" pitchFamily="34" charset="0"/>
                          <a:cs typeface="Calibri" pitchFamily="34" charset="0"/>
                        </a:rPr>
                        <a:t>2,44</a:t>
                      </a:r>
                      <a:endParaRPr lang="lt-LT" sz="25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1.2.1. Optimalumas</a:t>
                      </a:r>
                      <a:endParaRPr lang="lt-LT" sz="2400" dirty="0">
                        <a:latin typeface="Calibri" pitchFamily="34" charset="0"/>
                        <a:cs typeface="Calibri" pitchFamily="34" charset="0"/>
                      </a:endParaRPr>
                    </a:p>
                  </a:txBody>
                  <a:tcPr/>
                </a:tc>
                <a:tc>
                  <a:txBody>
                    <a:bodyPr/>
                    <a:lstStyle/>
                    <a:p>
                      <a:r>
                        <a:rPr lang="lt-LT" sz="2500" b="1" dirty="0" smtClean="0">
                          <a:effectLst>
                            <a:outerShdw blurRad="38100" dist="38100" dir="2700000" algn="tl">
                              <a:srgbClr val="000000">
                                <a:alpha val="43137"/>
                              </a:srgbClr>
                            </a:outerShdw>
                          </a:effectLst>
                          <a:latin typeface="Calibri" pitchFamily="34" charset="0"/>
                          <a:cs typeface="Calibri" pitchFamily="34" charset="0"/>
                        </a:rPr>
                        <a:t>2,44</a:t>
                      </a:r>
                      <a:endParaRPr lang="lt-LT" sz="25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1.2.1. </a:t>
                      </a:r>
                      <a:r>
                        <a:rPr lang="lt-LT" sz="2400" b="1" dirty="0" err="1" smtClean="0">
                          <a:solidFill>
                            <a:srgbClr val="FF0000"/>
                          </a:solidFill>
                          <a:effectLst>
                            <a:outerShdw blurRad="38100" dist="38100" dir="2700000" algn="tl">
                              <a:srgbClr val="000000">
                                <a:alpha val="43137"/>
                              </a:srgbClr>
                            </a:outerShdw>
                          </a:effectLst>
                          <a:latin typeface="Calibri" pitchFamily="34" charset="0"/>
                          <a:cs typeface="Calibri" pitchFamily="34" charset="0"/>
                        </a:rPr>
                        <a:t>Visybiškumas</a:t>
                      </a:r>
                      <a:endParaRPr lang="lt-LT" sz="2400" dirty="0">
                        <a:latin typeface="Calibri" pitchFamily="34" charset="0"/>
                        <a:cs typeface="Calibri" pitchFamily="34" charset="0"/>
                      </a:endParaRPr>
                    </a:p>
                  </a:txBody>
                  <a:tcPr/>
                </a:tc>
                <a:tc>
                  <a:txBody>
                    <a:bodyPr/>
                    <a:lstStyle/>
                    <a:p>
                      <a:r>
                        <a:rPr lang="lt-LT" sz="2500" b="1" dirty="0" smtClean="0">
                          <a:effectLst>
                            <a:outerShdw blurRad="38100" dist="38100" dir="2700000" algn="tl">
                              <a:srgbClr val="000000">
                                <a:alpha val="43137"/>
                              </a:srgbClr>
                            </a:outerShdw>
                          </a:effectLst>
                          <a:latin typeface="Calibri" pitchFamily="34" charset="0"/>
                          <a:cs typeface="Calibri" pitchFamily="34" charset="0"/>
                        </a:rPr>
                        <a:t>2,48</a:t>
                      </a:r>
                      <a:endParaRPr lang="lt-LT" sz="25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2.3.1. </a:t>
                      </a:r>
                      <a:r>
                        <a:rPr lang="lt-LT" sz="2400" b="1" dirty="0" err="1" smtClean="0">
                          <a:solidFill>
                            <a:srgbClr val="FF0000"/>
                          </a:solidFill>
                          <a:effectLst>
                            <a:outerShdw blurRad="38100" dist="38100" dir="2700000" algn="tl">
                              <a:srgbClr val="000000">
                                <a:alpha val="43137"/>
                              </a:srgbClr>
                            </a:outerShdw>
                          </a:effectLst>
                          <a:latin typeface="Calibri" pitchFamily="34" charset="0"/>
                          <a:cs typeface="Calibri" pitchFamily="34" charset="0"/>
                        </a:rPr>
                        <a:t>Savivaldumas</a:t>
                      </a:r>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mokantis</a:t>
                      </a:r>
                      <a:endParaRPr lang="lt-LT" sz="2400" dirty="0">
                        <a:latin typeface="Calibri" pitchFamily="34" charset="0"/>
                        <a:cs typeface="Calibri" pitchFamily="34" charset="0"/>
                      </a:endParaRPr>
                    </a:p>
                  </a:txBody>
                  <a:tcPr/>
                </a:tc>
                <a:tc>
                  <a:txBody>
                    <a:bodyPr/>
                    <a:lstStyle/>
                    <a:p>
                      <a:r>
                        <a:rPr lang="lt-LT" sz="2500" b="1" dirty="0" smtClean="0">
                          <a:effectLst>
                            <a:outerShdw blurRad="38100" dist="38100" dir="2700000" algn="tl">
                              <a:srgbClr val="000000">
                                <a:alpha val="43137"/>
                              </a:srgbClr>
                            </a:outerShdw>
                          </a:effectLst>
                          <a:latin typeface="Calibri" pitchFamily="34" charset="0"/>
                          <a:cs typeface="Calibri" pitchFamily="34" charset="0"/>
                        </a:rPr>
                        <a:t>2,48</a:t>
                      </a:r>
                      <a:endParaRPr lang="lt-LT" sz="2500" b="1" dirty="0">
                        <a:effectLst>
                          <a:outerShdw blurRad="38100" dist="38100" dir="2700000" algn="tl">
                            <a:srgbClr val="000000">
                              <a:alpha val="43137"/>
                            </a:srgbClr>
                          </a:outerShdw>
                        </a:effectLst>
                        <a:latin typeface="Calibri" pitchFamily="34" charset="0"/>
                        <a:cs typeface="Calibri" pitchFamily="34" charset="0"/>
                      </a:endParaRPr>
                    </a:p>
                  </a:txBody>
                  <a:tcPr/>
                </a:tc>
              </a:tr>
              <a:tr h="370840">
                <a:tc>
                  <a:txBody>
                    <a:bodyPr/>
                    <a:lstStyle/>
                    <a:p>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4.1.1. Planų gyvumas</a:t>
                      </a:r>
                      <a:endParaRPr lang="lt-LT" sz="2400" dirty="0">
                        <a:latin typeface="Calibri" pitchFamily="34" charset="0"/>
                        <a:cs typeface="Calibri" pitchFamily="34" charset="0"/>
                      </a:endParaRPr>
                    </a:p>
                  </a:txBody>
                  <a:tcPr/>
                </a:tc>
                <a:tc>
                  <a:txBody>
                    <a:bodyPr/>
                    <a:lstStyle/>
                    <a:p>
                      <a:r>
                        <a:rPr lang="lt-LT" sz="2500" b="1" dirty="0" smtClean="0">
                          <a:effectLst>
                            <a:outerShdw blurRad="38100" dist="38100" dir="2700000" algn="tl">
                              <a:srgbClr val="000000">
                                <a:alpha val="43137"/>
                              </a:srgbClr>
                            </a:outerShdw>
                          </a:effectLst>
                          <a:latin typeface="Calibri" pitchFamily="34" charset="0"/>
                          <a:cs typeface="Calibri" pitchFamily="34" charset="0"/>
                        </a:rPr>
                        <a:t>2,55</a:t>
                      </a:r>
                      <a:endParaRPr lang="lt-LT" sz="2500" b="1" dirty="0">
                        <a:effectLst>
                          <a:outerShdw blurRad="38100" dist="38100" dir="2700000" algn="tl">
                            <a:srgbClr val="000000">
                              <a:alpha val="43137"/>
                            </a:srgbClr>
                          </a:outerShdw>
                        </a:effectLst>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653565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Tiesioji rodyklės jungtis 52"/>
          <p:cNvCxnSpPr>
            <a:stCxn id="50" idx="3"/>
          </p:cNvCxnSpPr>
          <p:nvPr/>
        </p:nvCxnSpPr>
        <p:spPr>
          <a:xfrm flipH="1">
            <a:off x="2071756" y="3501172"/>
            <a:ext cx="1109700" cy="927368"/>
          </a:xfrm>
          <a:prstGeom prst="straightConnector1">
            <a:avLst/>
          </a:prstGeom>
          <a:ln>
            <a:solidFill>
              <a:srgbClr val="006600"/>
            </a:solidFill>
            <a:tailEnd type="arrow"/>
          </a:ln>
        </p:spPr>
        <p:style>
          <a:lnRef idx="3">
            <a:schemeClr val="accent2"/>
          </a:lnRef>
          <a:fillRef idx="0">
            <a:schemeClr val="accent2"/>
          </a:fillRef>
          <a:effectRef idx="2">
            <a:schemeClr val="accent2"/>
          </a:effectRef>
          <a:fontRef idx="minor">
            <a:schemeClr val="tx1"/>
          </a:fontRef>
        </p:style>
      </p:cxnSp>
      <p:sp>
        <p:nvSpPr>
          <p:cNvPr id="2" name="Stačiakampis 1"/>
          <p:cNvSpPr/>
          <p:nvPr/>
        </p:nvSpPr>
        <p:spPr>
          <a:xfrm>
            <a:off x="3347864" y="1844824"/>
            <a:ext cx="5796136" cy="2677656"/>
          </a:xfrm>
          <a:prstGeom prst="rect">
            <a:avLst/>
          </a:prstGeom>
        </p:spPr>
        <p:txBody>
          <a:bodyPr wrap="square">
            <a:spAutoFit/>
          </a:bodyPr>
          <a:lstStyle/>
          <a:p>
            <a:r>
              <a:rPr lang="lt-LT" sz="2800" b="1" dirty="0" smtClean="0">
                <a:solidFill>
                  <a:srgbClr val="660066"/>
                </a:solidFill>
                <a:effectLst>
                  <a:outerShdw blurRad="38100" dist="38100" dir="2700000" algn="tl">
                    <a:srgbClr val="000000">
                      <a:alpha val="43137"/>
                    </a:srgbClr>
                  </a:outerShdw>
                </a:effectLst>
                <a:latin typeface="Calibri" pitchFamily="34" charset="0"/>
                <a:cs typeface="Calibri" pitchFamily="34" charset="0"/>
              </a:rPr>
              <a:t>1. Pamokos organizavimas</a:t>
            </a:r>
            <a:r>
              <a:rPr lang="lt-LT" sz="2800" b="1" dirty="0">
                <a:effectLst>
                  <a:outerShdw blurRad="38100" dist="38100" dir="2700000" algn="tl">
                    <a:srgbClr val="000000">
                      <a:alpha val="43137"/>
                    </a:srgbClr>
                  </a:outerShdw>
                </a:effectLst>
                <a:latin typeface="Calibri" pitchFamily="34" charset="0"/>
                <a:cs typeface="Calibri" pitchFamily="34" charset="0"/>
              </a:rPr>
              <a:t/>
            </a:r>
            <a:br>
              <a:rPr lang="lt-LT" sz="2800" b="1" dirty="0">
                <a:effectLst>
                  <a:outerShdw blurRad="38100" dist="38100" dir="2700000" algn="tl">
                    <a:srgbClr val="000000">
                      <a:alpha val="43137"/>
                    </a:srgbClr>
                  </a:outerShdw>
                </a:effectLst>
                <a:latin typeface="Calibri" pitchFamily="34" charset="0"/>
                <a:cs typeface="Calibri" pitchFamily="34" charset="0"/>
              </a:rPr>
            </a:br>
            <a:r>
              <a:rPr lang="lt-LT" sz="2800" b="1"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2. Mokymosi </a:t>
            </a:r>
            <a:r>
              <a:rPr lang="lt-LT" sz="2800" b="1" dirty="0">
                <a:solidFill>
                  <a:srgbClr val="0000CC"/>
                </a:solidFill>
                <a:effectLst>
                  <a:outerShdw blurRad="38100" dist="38100" dir="2700000" algn="tl">
                    <a:srgbClr val="000000">
                      <a:alpha val="43137"/>
                    </a:srgbClr>
                  </a:outerShdw>
                </a:effectLst>
                <a:latin typeface="Calibri" pitchFamily="34" charset="0"/>
                <a:cs typeface="Calibri" pitchFamily="34" charset="0"/>
              </a:rPr>
              <a:t>veiklos </a:t>
            </a:r>
            <a:r>
              <a:rPr lang="lt-LT" sz="2800" b="1"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diferencijavimas</a:t>
            </a:r>
            <a:r>
              <a:rPr lang="lt-LT" sz="2800" b="1" dirty="0">
                <a:effectLst>
                  <a:outerShdw blurRad="38100" dist="38100" dir="2700000" algn="tl">
                    <a:srgbClr val="000000">
                      <a:alpha val="43137"/>
                    </a:srgbClr>
                  </a:outerShdw>
                </a:effectLst>
                <a:latin typeface="Calibri" pitchFamily="34" charset="0"/>
                <a:cs typeface="Calibri" pitchFamily="34" charset="0"/>
              </a:rPr>
              <a:t/>
            </a:r>
            <a:br>
              <a:rPr lang="lt-LT" sz="2800" b="1" dirty="0">
                <a:effectLst>
                  <a:outerShdw blurRad="38100" dist="38100" dir="2700000" algn="tl">
                    <a:srgbClr val="000000">
                      <a:alpha val="43137"/>
                    </a:srgbClr>
                  </a:outerShdw>
                </a:effectLst>
                <a:latin typeface="Calibri" pitchFamily="34" charset="0"/>
                <a:cs typeface="Calibri" pitchFamily="34" charset="0"/>
              </a:rPr>
            </a:br>
            <a:r>
              <a:rPr lang="lt-LT" sz="2800" b="1" dirty="0" smtClean="0">
                <a:effectLst>
                  <a:outerShdw blurRad="38100" dist="38100" dir="2700000" algn="tl">
                    <a:srgbClr val="000000">
                      <a:alpha val="43137"/>
                    </a:srgbClr>
                  </a:outerShdw>
                </a:effectLst>
                <a:latin typeface="Calibri" pitchFamily="34" charset="0"/>
                <a:cs typeface="Calibri" pitchFamily="34" charset="0"/>
              </a:rPr>
              <a:t>3. Vertinimas </a:t>
            </a:r>
            <a:r>
              <a:rPr lang="lt-LT" sz="2800" b="1" dirty="0">
                <a:effectLst>
                  <a:outerShdw blurRad="38100" dist="38100" dir="2700000" algn="tl">
                    <a:srgbClr val="000000">
                      <a:alpha val="43137"/>
                    </a:srgbClr>
                  </a:outerShdw>
                </a:effectLst>
                <a:latin typeface="Calibri" pitchFamily="34" charset="0"/>
                <a:cs typeface="Calibri" pitchFamily="34" charset="0"/>
              </a:rPr>
              <a:t>kaip </a:t>
            </a:r>
            <a:r>
              <a:rPr lang="lt-LT" sz="2800" b="1" dirty="0" smtClean="0">
                <a:effectLst>
                  <a:outerShdw blurRad="38100" dist="38100" dir="2700000" algn="tl">
                    <a:srgbClr val="000000">
                      <a:alpha val="43137"/>
                    </a:srgbClr>
                  </a:outerShdw>
                </a:effectLst>
                <a:latin typeface="Calibri" pitchFamily="34" charset="0"/>
                <a:cs typeface="Calibri" pitchFamily="34" charset="0"/>
              </a:rPr>
              <a:t>ugdymas</a:t>
            </a:r>
            <a:r>
              <a:rPr lang="lt-LT" sz="2800" b="1" dirty="0">
                <a:effectLst>
                  <a:outerShdw blurRad="38100" dist="38100" dir="2700000" algn="tl">
                    <a:srgbClr val="000000">
                      <a:alpha val="43137"/>
                    </a:srgbClr>
                  </a:outerShdw>
                </a:effectLst>
                <a:latin typeface="Calibri" pitchFamily="34" charset="0"/>
                <a:cs typeface="Calibri" pitchFamily="34" charset="0"/>
              </a:rPr>
              <a:t/>
            </a:r>
            <a:br>
              <a:rPr lang="lt-LT" sz="2800" b="1" dirty="0">
                <a:effectLst>
                  <a:outerShdw blurRad="38100" dist="38100" dir="2700000" algn="tl">
                    <a:srgbClr val="000000">
                      <a:alpha val="43137"/>
                    </a:srgbClr>
                  </a:outerShdw>
                </a:effectLst>
                <a:latin typeface="Calibri" pitchFamily="34" charset="0"/>
                <a:cs typeface="Calibri" pitchFamily="34" charset="0"/>
              </a:rPr>
            </a:br>
            <a:r>
              <a:rPr lang="lt-LT" sz="28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4. Atskirų </a:t>
            </a:r>
            <a:r>
              <a:rPr lang="lt-LT" sz="2800" b="1" dirty="0">
                <a:solidFill>
                  <a:srgbClr val="006600"/>
                </a:solidFill>
                <a:effectLst>
                  <a:outerShdw blurRad="38100" dist="38100" dir="2700000" algn="tl">
                    <a:srgbClr val="000000">
                      <a:alpha val="43137"/>
                    </a:srgbClr>
                  </a:outerShdw>
                </a:effectLst>
                <a:latin typeface="Calibri" pitchFamily="34" charset="0"/>
                <a:cs typeface="Calibri" pitchFamily="34" charset="0"/>
              </a:rPr>
              <a:t>mokinių </a:t>
            </a:r>
            <a:r>
              <a:rPr lang="lt-LT" sz="28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pažanga</a:t>
            </a:r>
            <a:r>
              <a:rPr lang="lt-LT" sz="2800" b="1" dirty="0">
                <a:effectLst>
                  <a:outerShdw blurRad="38100" dist="38100" dir="2700000" algn="tl">
                    <a:srgbClr val="000000">
                      <a:alpha val="43137"/>
                    </a:srgbClr>
                  </a:outerShdw>
                </a:effectLst>
                <a:latin typeface="Calibri" pitchFamily="34" charset="0"/>
                <a:cs typeface="Calibri" pitchFamily="34" charset="0"/>
              </a:rPr>
              <a:t/>
            </a:r>
            <a:br>
              <a:rPr lang="lt-LT" sz="2800" b="1" dirty="0">
                <a:effectLst>
                  <a:outerShdw blurRad="38100" dist="38100" dir="2700000" algn="tl">
                    <a:srgbClr val="000000">
                      <a:alpha val="43137"/>
                    </a:srgbClr>
                  </a:outerShdw>
                </a:effectLst>
                <a:latin typeface="Calibri" pitchFamily="34" charset="0"/>
                <a:cs typeface="Calibri" pitchFamily="34" charset="0"/>
              </a:rPr>
            </a:br>
            <a:r>
              <a:rPr lang="lt-LT" sz="2800" b="1" dirty="0" smtClean="0">
                <a:effectLst>
                  <a:outerShdw blurRad="38100" dist="38100" dir="2700000" algn="tl">
                    <a:srgbClr val="000000">
                      <a:alpha val="43137"/>
                    </a:srgbClr>
                  </a:outerShdw>
                </a:effectLst>
                <a:latin typeface="Calibri" pitchFamily="34" charset="0"/>
                <a:cs typeface="Calibri" pitchFamily="34" charset="0"/>
              </a:rPr>
              <a:t>5. Specialiųjų </a:t>
            </a:r>
            <a:r>
              <a:rPr lang="lt-LT" sz="2800" b="1" dirty="0">
                <a:effectLst>
                  <a:outerShdw blurRad="38100" dist="38100" dir="2700000" algn="tl">
                    <a:srgbClr val="000000">
                      <a:alpha val="43137"/>
                    </a:srgbClr>
                  </a:outerShdw>
                </a:effectLst>
                <a:latin typeface="Calibri" pitchFamily="34" charset="0"/>
                <a:cs typeface="Calibri" pitchFamily="34" charset="0"/>
              </a:rPr>
              <a:t>poreikių mokinių </a:t>
            </a:r>
            <a:r>
              <a:rPr lang="lt-LT" sz="2800" b="1" dirty="0" smtClean="0">
                <a:effectLst>
                  <a:outerShdw blurRad="38100" dist="38100" dir="2700000" algn="tl">
                    <a:srgbClr val="000000">
                      <a:alpha val="43137"/>
                    </a:srgbClr>
                  </a:outerShdw>
                </a:effectLst>
                <a:latin typeface="Calibri" pitchFamily="34" charset="0"/>
                <a:cs typeface="Calibri" pitchFamily="34" charset="0"/>
              </a:rPr>
              <a:t>ugdymas</a:t>
            </a:r>
            <a:endParaRPr lang="lt-LT" sz="2800" b="1" dirty="0">
              <a:effectLst>
                <a:outerShdw blurRad="38100" dist="38100" dir="2700000" algn="tl">
                  <a:srgbClr val="000000">
                    <a:alpha val="43137"/>
                  </a:srgbClr>
                </a:outerShdw>
              </a:effectLst>
              <a:latin typeface="Calibri" pitchFamily="34" charset="0"/>
              <a:cs typeface="Calibri" pitchFamily="34" charset="0"/>
            </a:endParaRPr>
          </a:p>
        </p:txBody>
      </p:sp>
      <p:graphicFrame>
        <p:nvGraphicFramePr>
          <p:cNvPr id="3" name="Lentelė 2"/>
          <p:cNvGraphicFramePr>
            <a:graphicFrameLocks noGrp="1"/>
          </p:cNvGraphicFramePr>
          <p:nvPr>
            <p:extLst>
              <p:ext uri="{D42A27DB-BD31-4B8C-83A1-F6EECF244321}">
                <p14:modId xmlns:p14="http://schemas.microsoft.com/office/powerpoint/2010/main" val="716454434"/>
              </p:ext>
            </p:extLst>
          </p:nvPr>
        </p:nvGraphicFramePr>
        <p:xfrm>
          <a:off x="-8539" y="361556"/>
          <a:ext cx="3356403" cy="6126480"/>
        </p:xfrm>
        <a:graphic>
          <a:graphicData uri="http://schemas.openxmlformats.org/drawingml/2006/table">
            <a:tbl>
              <a:tblPr firstRow="1" bandRow="1">
                <a:tableStyleId>{5940675A-B579-460E-94D1-54222C63F5DA}</a:tableStyleId>
              </a:tblPr>
              <a:tblGrid>
                <a:gridCol w="335640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solidFill>
                            <a:srgbClr val="660066"/>
                          </a:solidFill>
                          <a:effectLst>
                            <a:outerShdw blurRad="38100" dist="38100" dir="2700000" algn="tl">
                              <a:srgbClr val="000000">
                                <a:alpha val="43137"/>
                              </a:srgbClr>
                            </a:outerShdw>
                          </a:effectLst>
                          <a:latin typeface="Calibri" pitchFamily="34" charset="0"/>
                          <a:cs typeface="Calibri" pitchFamily="34" charset="0"/>
                        </a:rPr>
                        <a:t>Mokymosi džiaugsmas</a:t>
                      </a:r>
                      <a:endParaRPr lang="lt-LT" sz="2400" dirty="0" smtClean="0">
                        <a:solidFill>
                          <a:srgbClr val="660066"/>
                        </a:solidFill>
                        <a:latin typeface="Calibri" pitchFamily="34" charset="0"/>
                        <a:cs typeface="Calibri"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400" b="1" dirty="0" smtClean="0">
                          <a:solidFill>
                            <a:srgbClr val="660066"/>
                          </a:solidFill>
                          <a:effectLst>
                            <a:outerShdw blurRad="38100" dist="38100" dir="2700000" algn="tl">
                              <a:srgbClr val="000000">
                                <a:alpha val="43137"/>
                              </a:srgbClr>
                            </a:outerShdw>
                          </a:effectLst>
                          <a:latin typeface="Calibri" pitchFamily="34" charset="0"/>
                          <a:cs typeface="Calibri" pitchFamily="34" charset="0"/>
                        </a:rPr>
                        <a:t>Įvairiapusiškumas</a:t>
                      </a:r>
                      <a:endParaRPr lang="lt-LT" sz="2400" dirty="0" smtClean="0">
                        <a:solidFill>
                          <a:srgbClr val="660066"/>
                        </a:solidFill>
                        <a:latin typeface="Calibri" pitchFamily="34" charset="0"/>
                        <a:cs typeface="Calibri"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400" b="1" dirty="0" err="1" smtClean="0">
                          <a:solidFill>
                            <a:srgbClr val="660066"/>
                          </a:solidFill>
                          <a:effectLst>
                            <a:outerShdw blurRad="38100" dist="38100" dir="2700000" algn="tl">
                              <a:srgbClr val="000000">
                                <a:alpha val="43137"/>
                              </a:srgbClr>
                            </a:outerShdw>
                          </a:effectLst>
                          <a:latin typeface="Calibri" pitchFamily="34" charset="0"/>
                          <a:cs typeface="Calibri" pitchFamily="34" charset="0"/>
                        </a:rPr>
                        <a:t>Savivaldumas</a:t>
                      </a:r>
                      <a:r>
                        <a:rPr lang="lt-LT" sz="2400" b="1" dirty="0" smtClean="0">
                          <a:solidFill>
                            <a:srgbClr val="660066"/>
                          </a:solidFill>
                          <a:effectLst>
                            <a:outerShdw blurRad="38100" dist="38100" dir="2700000" algn="tl">
                              <a:srgbClr val="000000">
                                <a:alpha val="43137"/>
                              </a:srgbClr>
                            </a:outerShdw>
                          </a:effectLst>
                          <a:latin typeface="Calibri" pitchFamily="34" charset="0"/>
                          <a:cs typeface="Calibri" pitchFamily="34" charset="0"/>
                        </a:rPr>
                        <a:t> mokantis</a:t>
                      </a:r>
                      <a:endParaRPr lang="lt-LT" sz="2400" dirty="0" smtClean="0">
                        <a:solidFill>
                          <a:srgbClr val="660066"/>
                        </a:solidFill>
                        <a:latin typeface="Calibri" pitchFamily="34" charset="0"/>
                        <a:cs typeface="Calibri"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400" b="1"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Diferencijavimas,</a:t>
                      </a:r>
                      <a:r>
                        <a:rPr lang="lt-LT" sz="2400" b="1" baseline="0"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 </a:t>
                      </a:r>
                      <a:r>
                        <a:rPr lang="lt-LT" sz="2400" b="1"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individualizavimas,</a:t>
                      </a:r>
                      <a:r>
                        <a:rPr lang="lt-LT" sz="2400" b="1" baseline="0"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 </a:t>
                      </a:r>
                      <a:r>
                        <a:rPr lang="lt-LT" sz="2400" b="1"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suasmeninimas</a:t>
                      </a:r>
                      <a:endParaRPr lang="lt-LT" sz="2400" dirty="0" smtClean="0">
                        <a:solidFill>
                          <a:srgbClr val="0000CC"/>
                        </a:solidFill>
                        <a:latin typeface="Calibri" pitchFamily="34" charset="0"/>
                        <a:cs typeface="Calibri"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400" b="1"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Gabumų ir talentų ugdymas</a:t>
                      </a:r>
                      <a:endParaRPr lang="lt-LT" sz="2400" dirty="0" smtClean="0">
                        <a:solidFill>
                          <a:srgbClr val="0000CC"/>
                        </a:solidFill>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Optimalumas</a:t>
                      </a:r>
                      <a:endParaRPr lang="lt-LT" sz="2400" dirty="0" smtClean="0">
                        <a:solidFill>
                          <a:srgbClr val="006600"/>
                        </a:solidFill>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err="1" smtClean="0">
                          <a:solidFill>
                            <a:srgbClr val="006600"/>
                          </a:solidFill>
                          <a:effectLst>
                            <a:outerShdw blurRad="38100" dist="38100" dir="2700000" algn="tl">
                              <a:srgbClr val="000000">
                                <a:alpha val="43137"/>
                              </a:srgbClr>
                            </a:outerShdw>
                          </a:effectLst>
                          <a:latin typeface="Calibri" pitchFamily="34" charset="0"/>
                          <a:cs typeface="Calibri" pitchFamily="34" charset="0"/>
                        </a:rPr>
                        <a:t>Visybiškumas</a:t>
                      </a:r>
                      <a:endParaRPr lang="lt-LT" sz="2400" dirty="0" smtClean="0">
                        <a:solidFill>
                          <a:srgbClr val="006600"/>
                        </a:solidFill>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err="1" smtClean="0">
                          <a:solidFill>
                            <a:srgbClr val="FF0000"/>
                          </a:solidFill>
                          <a:effectLst>
                            <a:outerShdw blurRad="38100" dist="38100" dir="2700000" algn="tl">
                              <a:srgbClr val="000000">
                                <a:alpha val="43137"/>
                              </a:srgbClr>
                            </a:outerShdw>
                          </a:effectLst>
                          <a:latin typeface="Calibri" pitchFamily="34" charset="0"/>
                          <a:cs typeface="Calibri" pitchFamily="34" charset="0"/>
                        </a:rPr>
                        <a:t>Ugdymo(si</a:t>
                      </a:r>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 integralumas</a:t>
                      </a:r>
                      <a:endParaRPr lang="lt-LT" sz="2400" dirty="0" smtClean="0">
                        <a:latin typeface="Calibri" pitchFamily="34" charset="0"/>
                        <a:cs typeface="Calibri"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Gyvenimo planavimas</a:t>
                      </a:r>
                      <a:endParaRPr lang="lt-LT" sz="2400" dirty="0" smtClean="0">
                        <a:latin typeface="Calibri" pitchFamily="34" charset="0"/>
                        <a:cs typeface="Calibri"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Įtraukimas</a:t>
                      </a:r>
                      <a:endParaRPr lang="lt-LT" sz="2400" dirty="0" smtClean="0">
                        <a:latin typeface="Calibri" pitchFamily="34" charset="0"/>
                        <a:cs typeface="Calibri" pitchFamily="34" charset="0"/>
                      </a:endParaRPr>
                    </a:p>
                  </a:txBody>
                  <a:tcPr/>
                </a:tc>
              </a:tr>
              <a:tr h="370840">
                <a:tc>
                  <a:txBody>
                    <a:bodyPr/>
                    <a:lstStyle/>
                    <a:p>
                      <a:r>
                        <a:rPr lang="lt-LT" sz="24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Planų gyvumas</a:t>
                      </a:r>
                      <a:endParaRPr lang="lt-LT" sz="2400" dirty="0">
                        <a:latin typeface="Calibri" pitchFamily="34" charset="0"/>
                        <a:cs typeface="Calibri" pitchFamily="34" charset="0"/>
                      </a:endParaRPr>
                    </a:p>
                  </a:txBody>
                  <a:tcPr/>
                </a:tc>
              </a:tr>
            </a:tbl>
          </a:graphicData>
        </a:graphic>
      </p:graphicFrame>
      <p:sp>
        <p:nvSpPr>
          <p:cNvPr id="4" name="Stačiakampis 3"/>
          <p:cNvSpPr/>
          <p:nvPr/>
        </p:nvSpPr>
        <p:spPr>
          <a:xfrm>
            <a:off x="3509860" y="44624"/>
            <a:ext cx="5382620" cy="1846659"/>
          </a:xfrm>
          <a:prstGeom prst="rect">
            <a:avLst/>
          </a:prstGeom>
        </p:spPr>
        <p:txBody>
          <a:bodyPr wrap="square">
            <a:spAutoFit/>
          </a:bodyPr>
          <a:lstStyle/>
          <a:p>
            <a:pPr algn="ctr"/>
            <a:r>
              <a:rPr lang="lt-LT" sz="3200" dirty="0">
                <a:effectLst>
                  <a:outerShdw blurRad="38100" dist="38100" dir="2700000" algn="tl">
                    <a:srgbClr val="000000">
                      <a:alpha val="43137"/>
                    </a:srgbClr>
                  </a:outerShdw>
                </a:effectLst>
                <a:latin typeface="Calibri" pitchFamily="34" charset="0"/>
                <a:cs typeface="Calibri" pitchFamily="34" charset="0"/>
              </a:rPr>
              <a:t>Gimnazijos </a:t>
            </a:r>
            <a:endParaRPr lang="lt-LT" sz="3200" dirty="0" smtClean="0">
              <a:effectLst>
                <a:outerShdw blurRad="38100" dist="38100" dir="2700000" algn="tl">
                  <a:srgbClr val="000000">
                    <a:alpha val="43137"/>
                  </a:srgbClr>
                </a:outerShdw>
              </a:effectLst>
              <a:latin typeface="Calibri" pitchFamily="34" charset="0"/>
              <a:cs typeface="Calibri" pitchFamily="34" charset="0"/>
            </a:endParaRPr>
          </a:p>
          <a:p>
            <a:pPr algn="ctr"/>
            <a:r>
              <a:rPr lang="lt-LT" sz="3200" dirty="0" smtClean="0">
                <a:effectLst>
                  <a:outerShdw blurRad="38100" dist="38100" dir="2700000" algn="tl">
                    <a:srgbClr val="000000">
                      <a:alpha val="43137"/>
                    </a:srgbClr>
                  </a:outerShdw>
                </a:effectLst>
                <a:latin typeface="Calibri" pitchFamily="34" charset="0"/>
                <a:cs typeface="Calibri" pitchFamily="34" charset="0"/>
              </a:rPr>
              <a:t>tobulintini </a:t>
            </a:r>
            <a:r>
              <a:rPr lang="lt-LT" sz="3200" dirty="0">
                <a:effectLst>
                  <a:outerShdw blurRad="38100" dist="38100" dir="2700000" algn="tl">
                    <a:srgbClr val="000000">
                      <a:alpha val="43137"/>
                    </a:srgbClr>
                  </a:outerShdw>
                </a:effectLst>
                <a:latin typeface="Calibri" pitchFamily="34" charset="0"/>
                <a:cs typeface="Calibri" pitchFamily="34" charset="0"/>
              </a:rPr>
              <a:t>veiklos </a:t>
            </a:r>
            <a:r>
              <a:rPr lang="lt-LT" sz="3200" dirty="0" smtClean="0">
                <a:effectLst>
                  <a:outerShdw blurRad="38100" dist="38100" dir="2700000" algn="tl">
                    <a:srgbClr val="000000">
                      <a:alpha val="43137"/>
                    </a:srgbClr>
                  </a:outerShdw>
                </a:effectLst>
                <a:latin typeface="Calibri" pitchFamily="34" charset="0"/>
                <a:cs typeface="Calibri" pitchFamily="34" charset="0"/>
              </a:rPr>
              <a:t>aspektai </a:t>
            </a:r>
          </a:p>
          <a:p>
            <a:pPr algn="ctr"/>
            <a:r>
              <a:rPr lang="lt-LT" sz="3200" i="1" dirty="0" smtClean="0">
                <a:effectLst>
                  <a:outerShdw blurRad="38100" dist="38100" dir="2700000" algn="tl">
                    <a:srgbClr val="000000">
                      <a:alpha val="43137"/>
                    </a:srgbClr>
                  </a:outerShdw>
                </a:effectLst>
                <a:latin typeface="Calibri" pitchFamily="34" charset="0"/>
                <a:cs typeface="Calibri" pitchFamily="34" charset="0"/>
              </a:rPr>
              <a:t>(2014 </a:t>
            </a:r>
            <a:r>
              <a:rPr lang="lt-LT" sz="3200" i="1" dirty="0" err="1" smtClean="0">
                <a:effectLst>
                  <a:outerShdw blurRad="38100" dist="38100" dir="2700000" algn="tl">
                    <a:srgbClr val="000000">
                      <a:alpha val="43137"/>
                    </a:srgbClr>
                  </a:outerShdw>
                </a:effectLst>
                <a:latin typeface="Calibri" pitchFamily="34" charset="0"/>
                <a:cs typeface="Calibri" pitchFamily="34" charset="0"/>
              </a:rPr>
              <a:t>m</a:t>
            </a:r>
            <a:r>
              <a:rPr lang="lt-LT" sz="3200" i="1" dirty="0" smtClean="0">
                <a:effectLst>
                  <a:outerShdw blurRad="38100" dist="38100" dir="2700000" algn="tl">
                    <a:srgbClr val="000000">
                      <a:alpha val="43137"/>
                    </a:srgbClr>
                  </a:outerShdw>
                </a:effectLst>
                <a:latin typeface="Calibri" pitchFamily="34" charset="0"/>
                <a:cs typeface="Calibri" pitchFamily="34" charset="0"/>
              </a:rPr>
              <a:t>. išorinis vertinimas)</a:t>
            </a:r>
            <a:r>
              <a:rPr lang="lt-LT" i="1" dirty="0"/>
              <a:t/>
            </a:r>
            <a:br>
              <a:rPr lang="lt-LT" i="1" dirty="0"/>
            </a:br>
            <a:endParaRPr lang="lt-LT" i="1" dirty="0"/>
          </a:p>
        </p:txBody>
      </p:sp>
      <p:cxnSp>
        <p:nvCxnSpPr>
          <p:cNvPr id="35" name="Tiesioji rodyklės jungtis 34"/>
          <p:cNvCxnSpPr/>
          <p:nvPr/>
        </p:nvCxnSpPr>
        <p:spPr>
          <a:xfrm flipH="1" flipV="1">
            <a:off x="3131840" y="620688"/>
            <a:ext cx="720080" cy="1270595"/>
          </a:xfrm>
          <a:prstGeom prst="straightConnector1">
            <a:avLst/>
          </a:prstGeom>
          <a:ln>
            <a:solidFill>
              <a:srgbClr val="660066"/>
            </a:solidFill>
            <a:tailEnd type="arrow"/>
          </a:ln>
        </p:spPr>
        <p:style>
          <a:lnRef idx="3">
            <a:schemeClr val="accent2"/>
          </a:lnRef>
          <a:fillRef idx="0">
            <a:schemeClr val="accent2"/>
          </a:fillRef>
          <a:effectRef idx="2">
            <a:schemeClr val="accent2"/>
          </a:effectRef>
          <a:fontRef idx="minor">
            <a:schemeClr val="tx1"/>
          </a:fontRef>
        </p:style>
      </p:cxnSp>
      <p:cxnSp>
        <p:nvCxnSpPr>
          <p:cNvPr id="38" name="Tiesioji rodyklės jungtis 37"/>
          <p:cNvCxnSpPr/>
          <p:nvPr/>
        </p:nvCxnSpPr>
        <p:spPr>
          <a:xfrm flipH="1" flipV="1">
            <a:off x="2813841" y="967954"/>
            <a:ext cx="1038079" cy="923329"/>
          </a:xfrm>
          <a:prstGeom prst="straightConnector1">
            <a:avLst/>
          </a:prstGeom>
          <a:ln>
            <a:solidFill>
              <a:srgbClr val="660066"/>
            </a:solidFill>
            <a:tailEnd type="arrow"/>
          </a:ln>
        </p:spPr>
        <p:style>
          <a:lnRef idx="3">
            <a:schemeClr val="accent2"/>
          </a:lnRef>
          <a:fillRef idx="0">
            <a:schemeClr val="accent2"/>
          </a:fillRef>
          <a:effectRef idx="2">
            <a:schemeClr val="accent2"/>
          </a:effectRef>
          <a:fontRef idx="minor">
            <a:schemeClr val="tx1"/>
          </a:fontRef>
        </p:style>
      </p:cxnSp>
      <p:cxnSp>
        <p:nvCxnSpPr>
          <p:cNvPr id="40" name="Tiesioji rodyklės jungtis 39"/>
          <p:cNvCxnSpPr/>
          <p:nvPr/>
        </p:nvCxnSpPr>
        <p:spPr>
          <a:xfrm flipH="1" flipV="1">
            <a:off x="3149820" y="1556792"/>
            <a:ext cx="720080" cy="334491"/>
          </a:xfrm>
          <a:prstGeom prst="straightConnector1">
            <a:avLst/>
          </a:prstGeom>
          <a:ln>
            <a:solidFill>
              <a:srgbClr val="660066"/>
            </a:solidFill>
            <a:tailEnd type="arrow"/>
          </a:ln>
        </p:spPr>
        <p:style>
          <a:lnRef idx="3">
            <a:schemeClr val="accent2"/>
          </a:lnRef>
          <a:fillRef idx="0">
            <a:schemeClr val="accent2"/>
          </a:fillRef>
          <a:effectRef idx="2">
            <a:schemeClr val="accent2"/>
          </a:effectRef>
          <a:fontRef idx="minor">
            <a:schemeClr val="tx1"/>
          </a:fontRef>
        </p:style>
      </p:cxnSp>
      <p:sp>
        <p:nvSpPr>
          <p:cNvPr id="43" name="Ovalas 42"/>
          <p:cNvSpPr/>
          <p:nvPr/>
        </p:nvSpPr>
        <p:spPr>
          <a:xfrm>
            <a:off x="3707904" y="1736812"/>
            <a:ext cx="216024" cy="216024"/>
          </a:xfrm>
          <a:prstGeom prst="ellipse">
            <a:avLst/>
          </a:prstGeom>
          <a:solidFill>
            <a:srgbClr val="660066"/>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lt-LT"/>
          </a:p>
        </p:txBody>
      </p:sp>
      <p:cxnSp>
        <p:nvCxnSpPr>
          <p:cNvPr id="44" name="Tiesioji rodyklės jungtis 43"/>
          <p:cNvCxnSpPr/>
          <p:nvPr/>
        </p:nvCxnSpPr>
        <p:spPr>
          <a:xfrm flipH="1" flipV="1">
            <a:off x="2600814" y="2132858"/>
            <a:ext cx="747050" cy="432046"/>
          </a:xfrm>
          <a:prstGeom prst="straightConnector1">
            <a:avLst/>
          </a:prstGeom>
          <a:ln>
            <a:solidFill>
              <a:srgbClr val="0000CC"/>
            </a:solidFill>
            <a:tailEnd type="arrow"/>
          </a:ln>
        </p:spPr>
        <p:style>
          <a:lnRef idx="3">
            <a:schemeClr val="accent2"/>
          </a:lnRef>
          <a:fillRef idx="0">
            <a:schemeClr val="accent2"/>
          </a:fillRef>
          <a:effectRef idx="2">
            <a:schemeClr val="accent2"/>
          </a:effectRef>
          <a:fontRef idx="minor">
            <a:schemeClr val="tx1"/>
          </a:fontRef>
        </p:style>
      </p:cxnSp>
      <p:cxnSp>
        <p:nvCxnSpPr>
          <p:cNvPr id="46" name="Tiesioji rodyklės jungtis 45"/>
          <p:cNvCxnSpPr/>
          <p:nvPr/>
        </p:nvCxnSpPr>
        <p:spPr>
          <a:xfrm flipH="1">
            <a:off x="2582140" y="2564904"/>
            <a:ext cx="765724" cy="652026"/>
          </a:xfrm>
          <a:prstGeom prst="straightConnector1">
            <a:avLst/>
          </a:prstGeom>
          <a:ln>
            <a:solidFill>
              <a:srgbClr val="0000CC"/>
            </a:solidFill>
            <a:tailEnd type="arrow"/>
          </a:ln>
        </p:spPr>
        <p:style>
          <a:lnRef idx="3">
            <a:schemeClr val="accent2"/>
          </a:lnRef>
          <a:fillRef idx="0">
            <a:schemeClr val="accent2"/>
          </a:fillRef>
          <a:effectRef idx="2">
            <a:schemeClr val="accent2"/>
          </a:effectRef>
          <a:fontRef idx="minor">
            <a:schemeClr val="tx1"/>
          </a:fontRef>
        </p:style>
      </p:cxnSp>
      <p:sp>
        <p:nvSpPr>
          <p:cNvPr id="49" name="Ovalas 48"/>
          <p:cNvSpPr/>
          <p:nvPr/>
        </p:nvSpPr>
        <p:spPr>
          <a:xfrm>
            <a:off x="3170157" y="2456892"/>
            <a:ext cx="216024" cy="216024"/>
          </a:xfrm>
          <a:prstGeom prst="ellipse">
            <a:avLst/>
          </a:prstGeom>
          <a:solidFill>
            <a:srgbClr val="0000CC"/>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lt-LT"/>
          </a:p>
        </p:txBody>
      </p:sp>
      <p:sp>
        <p:nvSpPr>
          <p:cNvPr id="50" name="Ovalas 49"/>
          <p:cNvSpPr/>
          <p:nvPr/>
        </p:nvSpPr>
        <p:spPr>
          <a:xfrm>
            <a:off x="3149820" y="3316784"/>
            <a:ext cx="216024" cy="216024"/>
          </a:xfrm>
          <a:prstGeom prst="ellipse">
            <a:avLst/>
          </a:prstGeom>
          <a:solidFill>
            <a:srgbClr val="0066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lt-LT"/>
          </a:p>
        </p:txBody>
      </p:sp>
      <p:cxnSp>
        <p:nvCxnSpPr>
          <p:cNvPr id="51" name="Tiesioji rodyklės jungtis 50"/>
          <p:cNvCxnSpPr>
            <a:stCxn id="50" idx="3"/>
          </p:cNvCxnSpPr>
          <p:nvPr/>
        </p:nvCxnSpPr>
        <p:spPr>
          <a:xfrm flipH="1">
            <a:off x="1887368" y="3501172"/>
            <a:ext cx="1294088" cy="463684"/>
          </a:xfrm>
          <a:prstGeom prst="straightConnector1">
            <a:avLst/>
          </a:prstGeom>
          <a:ln>
            <a:solidFill>
              <a:srgbClr val="006600"/>
            </a:solidFill>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899438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0" y="116632"/>
            <a:ext cx="9144000" cy="2923877"/>
          </a:xfrm>
          <a:prstGeom prst="rect">
            <a:avLst/>
          </a:prstGeom>
        </p:spPr>
        <p:txBody>
          <a:bodyPr wrap="square">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IŠVADOS:</a:t>
            </a:r>
          </a:p>
          <a:p>
            <a:r>
              <a:rPr lang="lt-LT" sz="3200" dirty="0" smtClean="0">
                <a:effectLst>
                  <a:outerShdw blurRad="38100" dist="38100" dir="2700000" algn="tl">
                    <a:srgbClr val="000000">
                      <a:alpha val="43137"/>
                    </a:srgbClr>
                  </a:outerShdw>
                </a:effectLst>
                <a:latin typeface="Calibri" pitchFamily="34" charset="0"/>
                <a:cs typeface="Calibri" pitchFamily="34" charset="0"/>
              </a:rPr>
              <a:t>1. </a:t>
            </a:r>
            <a:r>
              <a:rPr lang="lt-LT" sz="32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Geriausiai įvertinta sritis </a:t>
            </a:r>
            <a:r>
              <a:rPr lang="lt-LT" sz="28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 </a:t>
            </a:r>
            <a:r>
              <a:rPr lang="lt-LT" sz="2800" b="1" dirty="0" smtClean="0">
                <a:effectLst>
                  <a:outerShdw blurRad="38100" dist="38100" dir="2700000" algn="tl">
                    <a:srgbClr val="000000">
                      <a:alpha val="43137"/>
                    </a:srgbClr>
                  </a:outerShdw>
                </a:effectLst>
                <a:latin typeface="Calibri" pitchFamily="34" charset="0"/>
                <a:cs typeface="Calibri" pitchFamily="34" charset="0"/>
              </a:rPr>
              <a:t>UGDYMO(SI) APLINKOS</a:t>
            </a:r>
          </a:p>
          <a:p>
            <a:r>
              <a:rPr lang="lt-LT" sz="2800" i="1" dirty="0">
                <a:effectLst>
                  <a:outerShdw blurRad="38100" dist="38100" dir="2700000" algn="tl">
                    <a:srgbClr val="000000">
                      <a:alpha val="43137"/>
                    </a:srgbClr>
                  </a:outerShdw>
                </a:effectLst>
                <a:latin typeface="Calibri" pitchFamily="34" charset="0"/>
                <a:cs typeface="Calibri" pitchFamily="34" charset="0"/>
              </a:rPr>
              <a:t>(</a:t>
            </a:r>
            <a:r>
              <a:rPr lang="lt-LT" sz="2800" i="1" dirty="0" smtClean="0">
                <a:effectLst>
                  <a:outerShdw blurRad="38100" dist="38100" dir="2700000" algn="tl">
                    <a:srgbClr val="000000">
                      <a:alpha val="43137"/>
                    </a:srgbClr>
                  </a:outerShdw>
                </a:effectLst>
                <a:latin typeface="Calibri" pitchFamily="34" charset="0"/>
                <a:cs typeface="Calibri" pitchFamily="34" charset="0"/>
              </a:rPr>
              <a:t>5 iš 7 aukščiausią vertę turinčių raktinių žodžių yra iš šios srities). </a:t>
            </a:r>
          </a:p>
          <a:p>
            <a:r>
              <a:rPr lang="lt-LT" sz="3200" i="1" dirty="0">
                <a:effectLst>
                  <a:outerShdw blurRad="38100" dist="38100" dir="2700000" algn="tl">
                    <a:srgbClr val="000000">
                      <a:alpha val="43137"/>
                    </a:srgbClr>
                  </a:outerShdw>
                </a:effectLst>
                <a:latin typeface="Calibri" pitchFamily="34" charset="0"/>
                <a:cs typeface="Calibri" pitchFamily="34" charset="0"/>
              </a:rPr>
              <a:t/>
            </a:r>
            <a:br>
              <a:rPr lang="lt-LT" sz="3200" i="1" dirty="0">
                <a:effectLst>
                  <a:outerShdw blurRad="38100" dist="38100" dir="2700000" algn="tl">
                    <a:srgbClr val="000000">
                      <a:alpha val="43137"/>
                    </a:srgbClr>
                  </a:outerShdw>
                </a:effectLst>
                <a:latin typeface="Calibri" pitchFamily="34" charset="0"/>
                <a:cs typeface="Calibri" pitchFamily="34" charset="0"/>
              </a:rPr>
            </a:br>
            <a:endParaRPr lang="lt-LT" sz="3200" i="1" dirty="0">
              <a:effectLst>
                <a:outerShdw blurRad="38100" dist="38100" dir="2700000" algn="tl">
                  <a:srgbClr val="000000">
                    <a:alpha val="43137"/>
                  </a:srgbClr>
                </a:outerShdw>
              </a:effectLst>
              <a:latin typeface="Calibri" pitchFamily="34" charset="0"/>
              <a:cs typeface="Calibri" pitchFamily="34" charset="0"/>
            </a:endParaRPr>
          </a:p>
        </p:txBody>
      </p:sp>
      <p:sp>
        <p:nvSpPr>
          <p:cNvPr id="3" name="Lenkta rodyklė aukštyn 2"/>
          <p:cNvSpPr/>
          <p:nvPr/>
        </p:nvSpPr>
        <p:spPr>
          <a:xfrm rot="13876934">
            <a:off x="6950372" y="2557373"/>
            <a:ext cx="2072362" cy="845438"/>
          </a:xfrm>
          <a:prstGeom prst="curvedUpArrow">
            <a:avLst/>
          </a:prstGeom>
          <a:solidFill>
            <a:srgbClr val="FF0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lt-LT">
              <a:solidFill>
                <a:schemeClr val="tx1"/>
              </a:solidFill>
            </a:endParaRPr>
          </a:p>
        </p:txBody>
      </p:sp>
      <p:sp>
        <p:nvSpPr>
          <p:cNvPr id="4" name="Stačiakampis 3"/>
          <p:cNvSpPr/>
          <p:nvPr/>
        </p:nvSpPr>
        <p:spPr>
          <a:xfrm>
            <a:off x="2" y="2286456"/>
            <a:ext cx="8964488" cy="1508105"/>
          </a:xfrm>
          <a:prstGeom prst="rect">
            <a:avLst/>
          </a:prstGeom>
        </p:spPr>
        <p:txBody>
          <a:bodyPr wrap="square">
            <a:spAutoFit/>
          </a:bodyPr>
          <a:lstStyle/>
          <a:p>
            <a:pPr lvl="0"/>
            <a:r>
              <a:rPr lang="lt-LT" sz="3200" dirty="0">
                <a:solidFill>
                  <a:srgbClr val="000000"/>
                </a:solidFill>
                <a:effectLst>
                  <a:outerShdw blurRad="38100" dist="38100" dir="2700000" algn="tl">
                    <a:srgbClr val="000000">
                      <a:alpha val="43137"/>
                    </a:srgbClr>
                  </a:outerShdw>
                </a:effectLst>
                <a:latin typeface="Calibri" pitchFamily="34" charset="0"/>
                <a:cs typeface="Calibri" pitchFamily="34" charset="0"/>
              </a:rPr>
              <a:t>2. </a:t>
            </a:r>
            <a:r>
              <a:rPr lang="lt-LT" sz="3200" dirty="0">
                <a:solidFill>
                  <a:srgbClr val="FF0000"/>
                </a:solidFill>
                <a:effectLst>
                  <a:outerShdw blurRad="38100" dist="38100" dir="2700000" algn="tl">
                    <a:srgbClr val="000000">
                      <a:alpha val="43137"/>
                    </a:srgbClr>
                  </a:outerShdw>
                </a:effectLst>
                <a:latin typeface="Calibri" pitchFamily="34" charset="0"/>
                <a:cs typeface="Calibri" pitchFamily="34" charset="0"/>
              </a:rPr>
              <a:t>Prasčiausiai įvertinta sritis </a:t>
            </a:r>
            <a:r>
              <a:rPr lang="lt-LT" sz="2800" dirty="0">
                <a:solidFill>
                  <a:srgbClr val="000000"/>
                </a:solidFill>
                <a:effectLst>
                  <a:outerShdw blurRad="38100" dist="38100" dir="2700000" algn="tl">
                    <a:srgbClr val="000000">
                      <a:alpha val="43137"/>
                    </a:srgbClr>
                  </a:outerShdw>
                </a:effectLst>
                <a:latin typeface="Calibri" pitchFamily="34" charset="0"/>
                <a:cs typeface="Calibri" pitchFamily="34" charset="0"/>
              </a:rPr>
              <a:t>– </a:t>
            </a:r>
            <a:r>
              <a:rPr lang="lt-LT" sz="2800" b="1" dirty="0">
                <a:solidFill>
                  <a:srgbClr val="000000"/>
                </a:solidFill>
                <a:effectLst>
                  <a:outerShdw blurRad="38100" dist="38100" dir="2700000" algn="tl">
                    <a:srgbClr val="000000">
                      <a:alpha val="43137"/>
                    </a:srgbClr>
                  </a:outerShdw>
                </a:effectLst>
                <a:latin typeface="Calibri" pitchFamily="34" charset="0"/>
                <a:cs typeface="Calibri" pitchFamily="34" charset="0"/>
              </a:rPr>
              <a:t>REZULTATAI.</a:t>
            </a:r>
          </a:p>
          <a:p>
            <a:pPr lvl="0"/>
            <a:r>
              <a:rPr lang="lt-LT" sz="3200" dirty="0">
                <a:solidFill>
                  <a:srgbClr val="000000"/>
                </a:solidFill>
                <a:effectLst>
                  <a:outerShdw blurRad="38100" dist="38100" dir="2700000" algn="tl">
                    <a:srgbClr val="000000">
                      <a:alpha val="43137"/>
                    </a:srgbClr>
                  </a:outerShdw>
                </a:effectLst>
                <a:latin typeface="Calibri" pitchFamily="34" charset="0"/>
                <a:cs typeface="Calibri" pitchFamily="34" charset="0"/>
              </a:rPr>
              <a:t>3. Matomi </a:t>
            </a:r>
            <a:r>
              <a:rPr lang="lt-LT" sz="3200" b="1" dirty="0" err="1">
                <a:solidFill>
                  <a:srgbClr val="000000"/>
                </a:solidFill>
                <a:effectLst>
                  <a:outerShdw blurRad="38100" dist="38100" dir="2700000" algn="tl">
                    <a:srgbClr val="000000">
                      <a:alpha val="43137"/>
                    </a:srgbClr>
                  </a:outerShdw>
                </a:effectLst>
                <a:latin typeface="Calibri" pitchFamily="34" charset="0"/>
                <a:cs typeface="Calibri" pitchFamily="34" charset="0"/>
              </a:rPr>
              <a:t>koliariaciniai</a:t>
            </a:r>
            <a:r>
              <a:rPr lang="lt-LT" sz="3200" b="1" dirty="0">
                <a:solidFill>
                  <a:srgbClr val="000000"/>
                </a:solidFill>
                <a:effectLst>
                  <a:outerShdw blurRad="38100" dist="38100" dir="2700000" algn="tl">
                    <a:srgbClr val="000000">
                      <a:alpha val="43137"/>
                    </a:srgbClr>
                  </a:outerShdw>
                </a:effectLst>
                <a:latin typeface="Calibri" pitchFamily="34" charset="0"/>
                <a:cs typeface="Calibri" pitchFamily="34" charset="0"/>
              </a:rPr>
              <a:t> ryšiai </a:t>
            </a:r>
            <a:r>
              <a:rPr lang="lt-LT" sz="3200" dirty="0">
                <a:solidFill>
                  <a:srgbClr val="000000"/>
                </a:solidFill>
                <a:effectLst>
                  <a:outerShdw blurRad="38100" dist="38100" dir="2700000" algn="tl">
                    <a:srgbClr val="000000">
                      <a:alpha val="43137"/>
                    </a:srgbClr>
                  </a:outerShdw>
                </a:effectLst>
                <a:latin typeface="Calibri" pitchFamily="34" charset="0"/>
                <a:cs typeface="Calibri" pitchFamily="34" charset="0"/>
              </a:rPr>
              <a:t>tarp 1 ir 2 srities: </a:t>
            </a:r>
            <a:r>
              <a:rPr lang="lt-LT" sz="2800" dirty="0">
                <a:solidFill>
                  <a:srgbClr val="000000"/>
                </a:solidFill>
                <a:effectLst>
                  <a:outerShdw blurRad="38100" dist="38100" dir="2700000" algn="tl">
                    <a:srgbClr val="000000">
                      <a:alpha val="43137"/>
                    </a:srgbClr>
                  </a:outerShdw>
                </a:effectLst>
                <a:latin typeface="Calibri" pitchFamily="34" charset="0"/>
                <a:cs typeface="Calibri" pitchFamily="34" charset="0"/>
              </a:rPr>
              <a:t>ugdymas ir mokinių patirtys </a:t>
            </a:r>
            <a:r>
              <a:rPr lang="lt-LT" sz="2800" dirty="0">
                <a:solidFill>
                  <a:srgbClr val="000000"/>
                </a:solidFill>
                <a:effectLst>
                  <a:outerShdw blurRad="38100" dist="38100" dir="2700000" algn="tl">
                    <a:srgbClr val="000000">
                      <a:alpha val="43137"/>
                    </a:srgbClr>
                  </a:outerShdw>
                </a:effectLst>
                <a:latin typeface="Calibri" pitchFamily="34" charset="0"/>
                <a:cs typeface="Calibri" pitchFamily="34" charset="0"/>
                <a:sym typeface="Wingdings"/>
              </a:rPr>
              <a:t> rezultatai. </a:t>
            </a:r>
          </a:p>
        </p:txBody>
      </p:sp>
      <p:sp>
        <p:nvSpPr>
          <p:cNvPr id="5" name="Stačiakampis 4"/>
          <p:cNvSpPr/>
          <p:nvPr/>
        </p:nvSpPr>
        <p:spPr>
          <a:xfrm>
            <a:off x="0" y="4077072"/>
            <a:ext cx="9144000" cy="2369880"/>
          </a:xfrm>
          <a:prstGeom prst="rect">
            <a:avLst/>
          </a:prstGeom>
        </p:spPr>
        <p:txBody>
          <a:bodyPr wrap="square">
            <a:spAutoFit/>
          </a:bodyPr>
          <a:lstStyle/>
          <a:p>
            <a:r>
              <a:rPr lang="lt-LT" sz="3200" dirty="0">
                <a:solidFill>
                  <a:srgbClr val="000000"/>
                </a:solidFill>
                <a:effectLst>
                  <a:outerShdw blurRad="38100" dist="38100" dir="2700000" algn="tl">
                    <a:srgbClr val="000000">
                      <a:alpha val="43137"/>
                    </a:srgbClr>
                  </a:outerShdw>
                </a:effectLst>
                <a:latin typeface="Calibri" pitchFamily="34" charset="0"/>
                <a:cs typeface="Calibri" pitchFamily="34" charset="0"/>
                <a:sym typeface="Wingdings"/>
              </a:rPr>
              <a:t>4. </a:t>
            </a:r>
            <a:r>
              <a:rPr lang="lt-LT" sz="3200" dirty="0">
                <a:solidFill>
                  <a:srgbClr val="FF0000"/>
                </a:solidFill>
                <a:effectLst>
                  <a:outerShdw blurRad="38100" dist="38100" dir="2700000" algn="tl">
                    <a:srgbClr val="000000">
                      <a:alpha val="43137"/>
                    </a:srgbClr>
                  </a:outerShdw>
                </a:effectLst>
                <a:latin typeface="Calibri" pitchFamily="34" charset="0"/>
                <a:cs typeface="Calibri" pitchFamily="34" charset="0"/>
                <a:sym typeface="Wingdings"/>
              </a:rPr>
              <a:t>8 iš 11 </a:t>
            </a:r>
            <a:r>
              <a:rPr lang="lt-LT" sz="3200" dirty="0" smtClean="0">
                <a:solidFill>
                  <a:srgbClr val="000000"/>
                </a:solidFill>
                <a:effectLst>
                  <a:outerShdw blurRad="38100" dist="38100" dir="2700000" algn="tl">
                    <a:srgbClr val="000000">
                      <a:alpha val="43137"/>
                    </a:srgbClr>
                  </a:outerShdw>
                </a:effectLst>
                <a:latin typeface="Calibri" pitchFamily="34" charset="0"/>
                <a:cs typeface="Calibri" pitchFamily="34" charset="0"/>
                <a:sym typeface="Wingdings"/>
              </a:rPr>
              <a:t>žemiausią vertę turinčių raktinių žodžių yra susiję su </a:t>
            </a:r>
            <a:r>
              <a:rPr lang="lt-LT" sz="3200" b="1" u="sng" dirty="0" smtClean="0">
                <a:solidFill>
                  <a:srgbClr val="000000"/>
                </a:solidFill>
                <a:effectLst>
                  <a:outerShdw blurRad="38100" dist="38100" dir="2700000" algn="tl">
                    <a:srgbClr val="000000">
                      <a:alpha val="43137"/>
                    </a:srgbClr>
                  </a:outerShdw>
                </a:effectLst>
                <a:latin typeface="Calibri" pitchFamily="34" charset="0"/>
                <a:cs typeface="Calibri" pitchFamily="34" charset="0"/>
                <a:sym typeface="Wingdings"/>
              </a:rPr>
              <a:t>pamoka</a:t>
            </a:r>
            <a:r>
              <a:rPr lang="lt-LT" sz="3200" dirty="0" smtClean="0">
                <a:solidFill>
                  <a:srgbClr val="000000"/>
                </a:solidFill>
                <a:effectLst>
                  <a:outerShdw blurRad="38100" dist="38100" dir="2700000" algn="tl">
                    <a:srgbClr val="000000">
                      <a:alpha val="43137"/>
                    </a:srgbClr>
                  </a:outerShdw>
                </a:effectLst>
                <a:latin typeface="Calibri" pitchFamily="34" charset="0"/>
                <a:cs typeface="Calibri" pitchFamily="34" charset="0"/>
                <a:sym typeface="Wingdings"/>
              </a:rPr>
              <a:t> </a:t>
            </a:r>
            <a:r>
              <a:rPr lang="lt-LT" sz="3200" i="1" dirty="0">
                <a:solidFill>
                  <a:srgbClr val="000000"/>
                </a:solidFill>
                <a:effectLst>
                  <a:outerShdw blurRad="38100" dist="38100" dir="2700000" algn="tl">
                    <a:srgbClr val="000000">
                      <a:alpha val="43137"/>
                    </a:srgbClr>
                  </a:outerShdw>
                </a:effectLst>
                <a:latin typeface="Calibri" pitchFamily="34" charset="0"/>
                <a:cs typeface="Calibri" pitchFamily="34" charset="0"/>
                <a:sym typeface="Wingdings"/>
              </a:rPr>
              <a:t>(</a:t>
            </a:r>
            <a:r>
              <a:rPr lang="lt-LT" sz="2800" i="1" dirty="0">
                <a:solidFill>
                  <a:srgbClr val="000000"/>
                </a:solidFill>
                <a:effectLst>
                  <a:outerShdw blurRad="38100" dist="38100" dir="2700000" algn="tl">
                    <a:srgbClr val="000000">
                      <a:alpha val="43137"/>
                    </a:srgbClr>
                  </a:outerShdw>
                </a:effectLst>
                <a:latin typeface="Calibri" pitchFamily="34" charset="0"/>
                <a:cs typeface="Calibri" pitchFamily="34" charset="0"/>
                <a:sym typeface="Wingdings"/>
              </a:rPr>
              <a:t>pamokos planavimu, vadovavimu mokymuisi, IKT panaudojimu, kompetencijų ugdymu, gabių mokinių ugdymu, diferencijavimu, integracija, mokymosi įprasminimu, mokymusi bendradarbiaujant).</a:t>
            </a:r>
            <a:endParaRPr lang="lt-LT" dirty="0"/>
          </a:p>
        </p:txBody>
      </p:sp>
    </p:spTree>
    <p:extLst>
      <p:ext uri="{BB962C8B-B14F-4D97-AF65-F5344CB8AC3E}">
        <p14:creationId xmlns:p14="http://schemas.microsoft.com/office/powerpoint/2010/main" val="268942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0" y="0"/>
            <a:ext cx="8964488" cy="7909858"/>
          </a:xfrm>
          <a:prstGeom prst="rect">
            <a:avLst/>
          </a:prstGeom>
        </p:spPr>
        <p:txBody>
          <a:bodyPr wrap="square">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NUTARIMO PROJEKTAS:</a:t>
            </a:r>
          </a:p>
          <a:p>
            <a:r>
              <a:rPr lang="lt-LT" sz="2800" b="1" dirty="0" smtClean="0">
                <a:effectLst>
                  <a:outerShdw blurRad="38100" dist="38100" dir="2700000" algn="tl">
                    <a:srgbClr val="000000">
                      <a:alpha val="43137"/>
                    </a:srgbClr>
                  </a:outerShdw>
                </a:effectLst>
                <a:latin typeface="Calibri" pitchFamily="34" charset="0"/>
                <a:cs typeface="Calibri" pitchFamily="34" charset="0"/>
              </a:rPr>
              <a:t>1. </a:t>
            </a:r>
            <a:r>
              <a:rPr lang="lt-LT" sz="2800" u="sng" dirty="0" smtClean="0">
                <a:effectLst>
                  <a:outerShdw blurRad="38100" dist="38100" dir="2700000" algn="tl">
                    <a:srgbClr val="000000">
                      <a:alpha val="43137"/>
                    </a:srgbClr>
                  </a:outerShdw>
                </a:effectLst>
                <a:latin typeface="Calibri" pitchFamily="34" charset="0"/>
                <a:cs typeface="Calibri" pitchFamily="34" charset="0"/>
              </a:rPr>
              <a:t>Individualiai išanalizuoti</a:t>
            </a:r>
            <a:r>
              <a:rPr lang="lt-LT" sz="2800" dirty="0" smtClean="0">
                <a:effectLst>
                  <a:outerShdw blurRad="38100" dist="38100" dir="2700000" algn="tl">
                    <a:srgbClr val="000000">
                      <a:alpha val="43137"/>
                    </a:srgbClr>
                  </a:outerShdw>
                </a:effectLst>
                <a:latin typeface="Calibri" pitchFamily="34" charset="0"/>
                <a:cs typeface="Calibri" pitchFamily="34" charset="0"/>
              </a:rPr>
              <a:t> gimnazijos veiklos kokybės plačiojo įsivertinimo rezultatus </a:t>
            </a:r>
            <a:r>
              <a:rPr lang="lt-LT" sz="2400" i="1" dirty="0" smtClean="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a:t>
            </a:r>
            <a:r>
              <a:rPr lang="lt-LT" sz="2400" i="1" dirty="0" err="1" smtClean="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ats</a:t>
            </a:r>
            <a:r>
              <a:rPr lang="lt-LT" sz="2400" i="1" dirty="0" smtClean="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 mokytojai, pagalbos mokiniui specialistai). </a:t>
            </a:r>
          </a:p>
          <a:p>
            <a:endParaRPr lang="lt-LT" sz="1200" b="1" dirty="0" smtClean="0">
              <a:effectLst>
                <a:outerShdw blurRad="38100" dist="38100" dir="2700000" algn="tl">
                  <a:srgbClr val="000000">
                    <a:alpha val="43137"/>
                  </a:srgbClr>
                </a:outerShdw>
              </a:effectLst>
              <a:latin typeface="Calibri" pitchFamily="34" charset="0"/>
              <a:cs typeface="Calibri" pitchFamily="34" charset="0"/>
            </a:endParaRPr>
          </a:p>
          <a:p>
            <a:r>
              <a:rPr lang="lt-LT" sz="2800" b="1" dirty="0" smtClean="0">
                <a:effectLst>
                  <a:outerShdw blurRad="38100" dist="38100" dir="2700000" algn="tl">
                    <a:srgbClr val="000000">
                      <a:alpha val="43137"/>
                    </a:srgbClr>
                  </a:outerShdw>
                </a:effectLst>
                <a:latin typeface="Calibri" pitchFamily="34" charset="0"/>
                <a:cs typeface="Calibri" pitchFamily="34" charset="0"/>
              </a:rPr>
              <a:t>2. </a:t>
            </a:r>
            <a:r>
              <a:rPr lang="lt-LT" sz="2800" dirty="0" smtClean="0">
                <a:effectLst>
                  <a:outerShdw blurRad="38100" dist="38100" dir="2700000" algn="tl">
                    <a:srgbClr val="000000">
                      <a:alpha val="43137"/>
                    </a:srgbClr>
                  </a:outerShdw>
                </a:effectLst>
                <a:latin typeface="Calibri" pitchFamily="34" charset="0"/>
                <a:cs typeface="Calibri" pitchFamily="34" charset="0"/>
              </a:rPr>
              <a:t>Vadovaujantis NMVA 2017 </a:t>
            </a:r>
            <a:r>
              <a:rPr lang="lt-LT" sz="2800" dirty="0" err="1" smtClean="0">
                <a:effectLst>
                  <a:outerShdw blurRad="38100" dist="38100" dir="2700000" algn="tl">
                    <a:srgbClr val="000000">
                      <a:alpha val="43137"/>
                    </a:srgbClr>
                  </a:outerShdw>
                </a:effectLst>
                <a:latin typeface="Calibri" pitchFamily="34" charset="0"/>
                <a:cs typeface="Calibri" pitchFamily="34" charset="0"/>
              </a:rPr>
              <a:t>m</a:t>
            </a:r>
            <a:r>
              <a:rPr lang="lt-LT" sz="2800" dirty="0" smtClean="0">
                <a:effectLst>
                  <a:outerShdw blurRad="38100" dist="38100" dir="2700000" algn="tl">
                    <a:srgbClr val="000000">
                      <a:alpha val="43137"/>
                    </a:srgbClr>
                  </a:outerShdw>
                </a:effectLst>
                <a:latin typeface="Calibri" pitchFamily="34" charset="0"/>
                <a:cs typeface="Calibri" pitchFamily="34" charset="0"/>
              </a:rPr>
              <a:t>. metodinėmis rekomendacijomis, iki 2018-05-01 </a:t>
            </a:r>
            <a:r>
              <a:rPr lang="lt-LT" sz="2800" u="sng" dirty="0" smtClean="0">
                <a:effectLst>
                  <a:outerShdw blurRad="38100" dist="38100" dir="2700000" algn="tl">
                    <a:srgbClr val="000000">
                      <a:alpha val="43137"/>
                    </a:srgbClr>
                  </a:outerShdw>
                </a:effectLst>
                <a:latin typeface="Calibri" pitchFamily="34" charset="0"/>
                <a:cs typeface="Calibri" pitchFamily="34" charset="0"/>
              </a:rPr>
              <a:t>parengti</a:t>
            </a:r>
            <a:r>
              <a:rPr lang="lt-LT" sz="2800" dirty="0" smtClean="0">
                <a:effectLst>
                  <a:outerShdw blurRad="38100" dist="38100" dir="2700000" algn="tl">
                    <a:srgbClr val="000000">
                      <a:alpha val="43137"/>
                    </a:srgbClr>
                  </a:outerShdw>
                </a:effectLst>
                <a:latin typeface="Calibri" pitchFamily="34" charset="0"/>
                <a:cs typeface="Calibri" pitchFamily="34" charset="0"/>
              </a:rPr>
              <a:t> Švėkšnos „Saulės“ gimnazijos veiklos kokybės įsivertinimo </a:t>
            </a:r>
            <a:r>
              <a:rPr lang="lt-LT" sz="2800" u="sng" dirty="0" smtClean="0">
                <a:effectLst>
                  <a:outerShdw blurRad="38100" dist="38100" dir="2700000" algn="tl">
                    <a:srgbClr val="000000">
                      <a:alpha val="43137"/>
                    </a:srgbClr>
                  </a:outerShdw>
                </a:effectLst>
                <a:latin typeface="Calibri" pitchFamily="34" charset="0"/>
                <a:cs typeface="Calibri" pitchFamily="34" charset="0"/>
              </a:rPr>
              <a:t>raktinių žodžių iliustracijas</a:t>
            </a:r>
            <a:r>
              <a:rPr lang="lt-LT" sz="2800" dirty="0" smtClean="0">
                <a:effectLst>
                  <a:outerShdw blurRad="38100" dist="38100" dir="2700000" algn="tl">
                    <a:srgbClr val="000000">
                      <a:alpha val="43137"/>
                    </a:srgbClr>
                  </a:outerShdw>
                </a:effectLst>
                <a:latin typeface="Calibri" pitchFamily="34" charset="0"/>
                <a:cs typeface="Calibri" pitchFamily="34" charset="0"/>
              </a:rPr>
              <a:t> </a:t>
            </a:r>
            <a:r>
              <a:rPr lang="lt-LT" sz="2400" i="1" dirty="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a:t>
            </a:r>
            <a:r>
              <a:rPr lang="lt-LT" sz="2400" i="1" dirty="0" err="1">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ats</a:t>
            </a:r>
            <a:r>
              <a:rPr lang="lt-LT" sz="2400" i="1" dirty="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 </a:t>
            </a:r>
            <a:r>
              <a:rPr lang="lt-LT" sz="2400" i="1" dirty="0" smtClean="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gimnazijos veiklos kokybės įsivertinimo koordinacinė darbo grupė).</a:t>
            </a:r>
          </a:p>
          <a:p>
            <a:endParaRPr lang="lt-LT" sz="1200" i="1" dirty="0" smtClean="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endParaRPr>
          </a:p>
          <a:p>
            <a:r>
              <a:rPr lang="lt-LT" sz="2800" b="1" dirty="0" smtClean="0">
                <a:effectLst>
                  <a:outerShdw blurRad="38100" dist="38100" dir="2700000" algn="tl">
                    <a:srgbClr val="000000">
                      <a:alpha val="43137"/>
                    </a:srgbClr>
                  </a:outerShdw>
                </a:effectLst>
                <a:latin typeface="Calibri" pitchFamily="34" charset="0"/>
                <a:cs typeface="Calibri" pitchFamily="34" charset="0"/>
              </a:rPr>
              <a:t>3. </a:t>
            </a:r>
            <a:r>
              <a:rPr lang="lt-LT" sz="2800" dirty="0" smtClean="0">
                <a:effectLst>
                  <a:outerShdw blurRad="38100" dist="38100" dir="2700000" algn="tl">
                    <a:srgbClr val="000000">
                      <a:alpha val="43137"/>
                    </a:srgbClr>
                  </a:outerShdw>
                </a:effectLst>
                <a:latin typeface="Calibri" pitchFamily="34" charset="0"/>
                <a:cs typeface="Calibri" pitchFamily="34" charset="0"/>
              </a:rPr>
              <a:t>Vadovaujantis „Mokyklų, vykdančių bendrojo ugdymo programas, veiklos išorinio vertinimo organizavimo ir vykdymo tvarkos aprašu“, iki </a:t>
            </a:r>
            <a:r>
              <a:rPr lang="lt-LT" sz="2800" dirty="0" smtClean="0">
                <a:effectLst>
                  <a:outerShdw blurRad="38100" dist="38100" dir="2700000" algn="tl">
                    <a:srgbClr val="000000">
                      <a:alpha val="43137"/>
                    </a:srgbClr>
                  </a:outerShdw>
                </a:effectLst>
                <a:latin typeface="Calibri" pitchFamily="34" charset="0"/>
                <a:cs typeface="Calibri" pitchFamily="34" charset="0"/>
              </a:rPr>
              <a:t>2018-02-14 </a:t>
            </a:r>
            <a:r>
              <a:rPr lang="lt-LT" sz="2800" u="sng" dirty="0" smtClean="0">
                <a:effectLst>
                  <a:outerShdw blurRad="38100" dist="38100" dir="2700000" algn="tl">
                    <a:srgbClr val="000000">
                      <a:alpha val="43137"/>
                    </a:srgbClr>
                  </a:outerShdw>
                </a:effectLst>
                <a:latin typeface="Calibri" pitchFamily="34" charset="0"/>
                <a:cs typeface="Calibri" pitchFamily="34" charset="0"/>
              </a:rPr>
              <a:t>parengti </a:t>
            </a:r>
            <a:r>
              <a:rPr lang="lt-LT" sz="2800" u="sng" dirty="0" smtClean="0">
                <a:effectLst>
                  <a:outerShdw blurRad="38100" dist="38100" dir="2700000" algn="tl">
                    <a:srgbClr val="000000">
                      <a:alpha val="43137"/>
                    </a:srgbClr>
                  </a:outerShdw>
                </a:effectLst>
                <a:latin typeface="Calibri" pitchFamily="34" charset="0"/>
                <a:cs typeface="Calibri" pitchFamily="34" charset="0"/>
              </a:rPr>
              <a:t>ir metodinei tarybai pristatyti „Pamokos </a:t>
            </a:r>
            <a:r>
              <a:rPr lang="lt-LT" sz="2800" u="sng" dirty="0" smtClean="0">
                <a:effectLst>
                  <a:outerShdw blurRad="38100" dist="38100" dir="2700000" algn="tl">
                    <a:srgbClr val="000000">
                      <a:alpha val="43137"/>
                    </a:srgbClr>
                  </a:outerShdw>
                </a:effectLst>
                <a:latin typeface="Calibri" pitchFamily="34" charset="0"/>
                <a:cs typeface="Calibri" pitchFamily="34" charset="0"/>
              </a:rPr>
              <a:t>stebėjimo protokolą“</a:t>
            </a:r>
            <a:r>
              <a:rPr lang="lt-LT" sz="2800" dirty="0" smtClean="0">
                <a:effectLst>
                  <a:outerShdw blurRad="38100" dist="38100" dir="2700000" algn="tl">
                    <a:srgbClr val="000000">
                      <a:alpha val="43137"/>
                    </a:srgbClr>
                  </a:outerShdw>
                </a:effectLst>
                <a:latin typeface="Calibri" pitchFamily="34" charset="0"/>
                <a:cs typeface="Calibri" pitchFamily="34" charset="0"/>
              </a:rPr>
              <a:t> ir </a:t>
            </a:r>
            <a:r>
              <a:rPr lang="lt-LT" sz="2800" u="sng" dirty="0" smtClean="0">
                <a:effectLst>
                  <a:outerShdw blurRad="38100" dist="38100" dir="2700000" algn="tl">
                    <a:srgbClr val="000000">
                      <a:alpha val="43137"/>
                    </a:srgbClr>
                  </a:outerShdw>
                </a:effectLst>
                <a:latin typeface="Calibri" pitchFamily="34" charset="0"/>
                <a:cs typeface="Calibri" pitchFamily="34" charset="0"/>
              </a:rPr>
              <a:t>metodines rekomendacijas</a:t>
            </a:r>
            <a:r>
              <a:rPr lang="lt-LT" sz="2800" dirty="0" smtClean="0">
                <a:effectLst>
                  <a:outerShdw blurRad="38100" dist="38100" dir="2700000" algn="tl">
                    <a:srgbClr val="000000">
                      <a:alpha val="43137"/>
                    </a:srgbClr>
                  </a:outerShdw>
                </a:effectLst>
                <a:latin typeface="Calibri" pitchFamily="34" charset="0"/>
                <a:cs typeface="Calibri" pitchFamily="34" charset="0"/>
              </a:rPr>
              <a:t> stebintiems pamokas </a:t>
            </a:r>
            <a:r>
              <a:rPr lang="lt-LT" sz="2400" i="1" dirty="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a:t>
            </a:r>
            <a:r>
              <a:rPr lang="lt-LT" sz="2400" i="1" dirty="0" err="1">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ats</a:t>
            </a:r>
            <a:r>
              <a:rPr lang="lt-LT" sz="2400" i="1" dirty="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 gimnazijos veiklos kokybės įsivertinimo koordinacinė darbo grupė). </a:t>
            </a:r>
            <a:endParaRPr lang="lt-LT" sz="2400" dirty="0" smtClean="0">
              <a:effectLst>
                <a:outerShdw blurRad="38100" dist="38100" dir="2700000" algn="tl">
                  <a:srgbClr val="000000">
                    <a:alpha val="43137"/>
                  </a:srgbClr>
                </a:outerShdw>
              </a:effectLst>
              <a:latin typeface="Calibri" pitchFamily="34" charset="0"/>
              <a:cs typeface="Calibri" pitchFamily="34" charset="0"/>
            </a:endParaRPr>
          </a:p>
          <a:p>
            <a:r>
              <a:rPr lang="lt-LT" sz="3200" dirty="0" smtClean="0">
                <a:effectLst>
                  <a:outerShdw blurRad="38100" dist="38100" dir="2700000" algn="tl">
                    <a:srgbClr val="000000">
                      <a:alpha val="43137"/>
                    </a:srgbClr>
                  </a:outerShdw>
                </a:effectLst>
                <a:latin typeface="Calibri" pitchFamily="34" charset="0"/>
                <a:cs typeface="Calibri" pitchFamily="34" charset="0"/>
              </a:rPr>
              <a:t> </a:t>
            </a:r>
            <a:endParaRPr lang="lt-LT" sz="3200" dirty="0">
              <a:effectLst>
                <a:outerShdw blurRad="38100" dist="38100" dir="2700000" algn="tl">
                  <a:srgbClr val="000000">
                    <a:alpha val="43137"/>
                  </a:srgbClr>
                </a:outerShdw>
              </a:effectLst>
              <a:latin typeface="Calibri" pitchFamily="34" charset="0"/>
              <a:cs typeface="Calibri" pitchFamily="34" charset="0"/>
            </a:endParaRPr>
          </a:p>
          <a:p>
            <a:endParaRPr lang="lt-LT" sz="3200" dirty="0">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215390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Lentelė 1"/>
          <p:cNvGraphicFramePr>
            <a:graphicFrameLocks noGrp="1"/>
          </p:cNvGraphicFramePr>
          <p:nvPr>
            <p:extLst>
              <p:ext uri="{D42A27DB-BD31-4B8C-83A1-F6EECF244321}">
                <p14:modId xmlns:p14="http://schemas.microsoft.com/office/powerpoint/2010/main" val="2414036827"/>
              </p:ext>
            </p:extLst>
          </p:nvPr>
        </p:nvGraphicFramePr>
        <p:xfrm>
          <a:off x="84050" y="764704"/>
          <a:ext cx="8784976" cy="5857852"/>
        </p:xfrm>
        <a:graphic>
          <a:graphicData uri="http://schemas.openxmlformats.org/drawingml/2006/table">
            <a:tbl>
              <a:tblPr firstRow="1" firstCol="1" lastRow="1" lastCol="1" bandRow="1" bandCol="1">
                <a:tableStyleId>{5940675A-B579-460E-94D1-54222C63F5DA}</a:tableStyleId>
              </a:tblPr>
              <a:tblGrid>
                <a:gridCol w="1247590"/>
                <a:gridCol w="3072890"/>
                <a:gridCol w="1823654"/>
                <a:gridCol w="2640842"/>
              </a:tblGrid>
              <a:tr h="678933">
                <a:tc>
                  <a:txBody>
                    <a:bodyPr/>
                    <a:lstStyle/>
                    <a:p>
                      <a:pPr algn="ctr">
                        <a:spcAft>
                          <a:spcPts val="0"/>
                        </a:spcAft>
                      </a:pPr>
                      <a:r>
                        <a:rPr lang="lt-LT" sz="2100" b="1" dirty="0">
                          <a:effectLst>
                            <a:outerShdw blurRad="38100" dist="38100" dir="2700000" algn="tl">
                              <a:srgbClr val="000000">
                                <a:alpha val="43137"/>
                              </a:srgbClr>
                            </a:outerShdw>
                          </a:effectLst>
                          <a:latin typeface="Calibri" pitchFamily="34" charset="0"/>
                          <a:cs typeface="Calibri" pitchFamily="34" charset="0"/>
                        </a:rPr>
                        <a:t>Kokybės lygis</a:t>
                      </a:r>
                      <a:endParaRPr lang="lt-LT" sz="2100" b="1"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lgn="ctr">
                        <a:spcAft>
                          <a:spcPts val="0"/>
                        </a:spcAft>
                      </a:pPr>
                      <a:r>
                        <a:rPr lang="lt-LT" sz="2100" b="1" dirty="0">
                          <a:effectLst>
                            <a:outerShdw blurRad="38100" dist="38100" dir="2700000" algn="tl">
                              <a:srgbClr val="000000">
                                <a:alpha val="43137"/>
                              </a:srgbClr>
                            </a:outerShdw>
                          </a:effectLst>
                          <a:latin typeface="Calibri" pitchFamily="34" charset="0"/>
                          <a:cs typeface="Calibri" pitchFamily="34" charset="0"/>
                        </a:rPr>
                        <a:t>Aprašomieji veiklos kokybės </a:t>
                      </a:r>
                      <a:r>
                        <a:rPr lang="lt-LT" sz="2100" b="1" dirty="0" smtClean="0">
                          <a:effectLst>
                            <a:outerShdw blurRad="38100" dist="38100" dir="2700000" algn="tl">
                              <a:srgbClr val="000000">
                                <a:alpha val="43137"/>
                              </a:srgbClr>
                            </a:outerShdw>
                          </a:effectLst>
                          <a:latin typeface="Calibri" pitchFamily="34" charset="0"/>
                          <a:cs typeface="Calibri" pitchFamily="34" charset="0"/>
                        </a:rPr>
                        <a:t>vertinimai</a:t>
                      </a:r>
                      <a:endParaRPr lang="lt-LT" sz="2100" b="1"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lgn="ctr">
                        <a:spcAft>
                          <a:spcPts val="0"/>
                        </a:spcAft>
                      </a:pPr>
                      <a:r>
                        <a:rPr lang="lt-LT" sz="2100" b="1" dirty="0">
                          <a:effectLst>
                            <a:outerShdw blurRad="38100" dist="38100" dir="2700000" algn="tl">
                              <a:srgbClr val="000000">
                                <a:alpha val="43137"/>
                              </a:srgbClr>
                            </a:outerShdw>
                          </a:effectLst>
                          <a:latin typeface="Calibri" pitchFamily="34" charset="0"/>
                          <a:cs typeface="Calibri" pitchFamily="34" charset="0"/>
                        </a:rPr>
                        <a:t>Procentinė </a:t>
                      </a:r>
                    </a:p>
                    <a:p>
                      <a:pPr algn="ctr">
                        <a:spcAft>
                          <a:spcPts val="0"/>
                        </a:spcAft>
                      </a:pPr>
                      <a:r>
                        <a:rPr lang="lt-LT" sz="2100" b="1" dirty="0">
                          <a:effectLst>
                            <a:outerShdw blurRad="38100" dist="38100" dir="2700000" algn="tl">
                              <a:srgbClr val="000000">
                                <a:alpha val="43137"/>
                              </a:srgbClr>
                            </a:outerShdw>
                          </a:effectLst>
                          <a:latin typeface="Calibri" pitchFamily="34" charset="0"/>
                          <a:cs typeface="Calibri" pitchFamily="34" charset="0"/>
                        </a:rPr>
                        <a:t>vertė</a:t>
                      </a:r>
                      <a:endParaRPr lang="lt-LT" sz="2100" b="1"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lgn="ctr">
                        <a:spcAft>
                          <a:spcPts val="0"/>
                        </a:spcAft>
                      </a:pPr>
                      <a:r>
                        <a:rPr lang="lt-LT" sz="2100" b="1" dirty="0">
                          <a:effectLst>
                            <a:outerShdw blurRad="38100" dist="38100" dir="2700000" algn="tl">
                              <a:srgbClr val="000000">
                                <a:alpha val="43137"/>
                              </a:srgbClr>
                            </a:outerShdw>
                          </a:effectLst>
                          <a:latin typeface="Calibri" pitchFamily="34" charset="0"/>
                          <a:cs typeface="Calibri" pitchFamily="34" charset="0"/>
                        </a:rPr>
                        <a:t>Išvada</a:t>
                      </a:r>
                      <a:endParaRPr lang="lt-LT" sz="2100" b="1"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r>
              <a:tr h="678933">
                <a:tc>
                  <a:txBody>
                    <a:bodyPr/>
                    <a:lstStyle/>
                    <a:p>
                      <a:pPr algn="just">
                        <a:spcAft>
                          <a:spcPts val="0"/>
                        </a:spcAft>
                      </a:pPr>
                      <a:r>
                        <a:rPr lang="lt-LT" sz="2100" b="1" dirty="0">
                          <a:solidFill>
                            <a:schemeClr val="tx1"/>
                          </a:solidFill>
                          <a:effectLst>
                            <a:outerShdw blurRad="38100" dist="38100" dir="2700000" algn="tl">
                              <a:srgbClr val="000000">
                                <a:alpha val="43137"/>
                              </a:srgbClr>
                            </a:outerShdw>
                          </a:effectLst>
                          <a:latin typeface="Calibri" pitchFamily="34" charset="0"/>
                          <a:cs typeface="Calibri" pitchFamily="34" charset="0"/>
                        </a:rPr>
                        <a:t> </a:t>
                      </a:r>
                    </a:p>
                    <a:p>
                      <a:pPr algn="just">
                        <a:spcAft>
                          <a:spcPts val="0"/>
                        </a:spcAft>
                      </a:pPr>
                      <a:r>
                        <a:rPr lang="lt-LT" sz="2100" b="1" dirty="0">
                          <a:solidFill>
                            <a:schemeClr val="tx1"/>
                          </a:solidFill>
                          <a:effectLst>
                            <a:outerShdw blurRad="38100" dist="38100" dir="2700000" algn="tl">
                              <a:srgbClr val="000000">
                                <a:alpha val="43137"/>
                              </a:srgbClr>
                            </a:outerShdw>
                          </a:effectLst>
                          <a:latin typeface="Calibri" pitchFamily="34" charset="0"/>
                          <a:cs typeface="Calibri" pitchFamily="34" charset="0"/>
                        </a:rPr>
                        <a:t>4 lygis</a:t>
                      </a:r>
                      <a:endParaRPr lang="lt-LT" sz="2100" b="1"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b="1" dirty="0" smtClean="0">
                          <a:effectLst>
                            <a:outerShdw blurRad="38100" dist="38100" dir="2700000" algn="tl">
                              <a:srgbClr val="000000">
                                <a:alpha val="43137"/>
                              </a:srgbClr>
                            </a:outerShdw>
                          </a:effectLst>
                          <a:latin typeface="Calibri" pitchFamily="34" charset="0"/>
                          <a:cs typeface="Calibri" pitchFamily="34" charset="0"/>
                        </a:rPr>
                        <a:t>LABAI GERA: </a:t>
                      </a:r>
                      <a:r>
                        <a:rPr lang="lt-LT" sz="2100" dirty="0" smtClean="0">
                          <a:effectLst>
                            <a:outerShdw blurRad="38100" dist="38100" dir="2700000" algn="tl">
                              <a:srgbClr val="000000">
                                <a:alpha val="43137"/>
                              </a:srgbClr>
                            </a:outerShdw>
                          </a:effectLst>
                          <a:latin typeface="Calibri" pitchFamily="34" charset="0"/>
                          <a:cs typeface="Calibri" pitchFamily="34" charset="0"/>
                        </a:rPr>
                        <a:t>veiksminga</a:t>
                      </a:r>
                      <a:r>
                        <a:rPr lang="lt-LT" sz="2100" dirty="0">
                          <a:effectLst>
                            <a:outerShdw blurRad="38100" dist="38100" dir="2700000" algn="tl">
                              <a:srgbClr val="000000">
                                <a:alpha val="43137"/>
                              </a:srgbClr>
                            </a:outerShdw>
                          </a:effectLst>
                          <a:latin typeface="Calibri" pitchFamily="34" charset="0"/>
                          <a:cs typeface="Calibri" pitchFamily="34" charset="0"/>
                        </a:rPr>
                        <a:t>, išskirtinė, kryptinga, savita, </a:t>
                      </a:r>
                      <a:r>
                        <a:rPr lang="lt-LT" sz="2100" dirty="0" smtClean="0">
                          <a:effectLst>
                            <a:outerShdw blurRad="38100" dist="38100" dir="2700000" algn="tl">
                              <a:srgbClr val="000000">
                                <a:alpha val="43137"/>
                              </a:srgbClr>
                            </a:outerShdw>
                          </a:effectLst>
                          <a:latin typeface="Calibri" pitchFamily="34" charset="0"/>
                          <a:cs typeface="Calibri" pitchFamily="34" charset="0"/>
                        </a:rPr>
                        <a:t>kūrybiška</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dirty="0">
                          <a:effectLst>
                            <a:outerShdw blurRad="38100" dist="38100" dir="2700000" algn="tl">
                              <a:srgbClr val="000000">
                                <a:alpha val="43137"/>
                              </a:srgbClr>
                            </a:outerShdw>
                          </a:effectLst>
                          <a:latin typeface="Calibri" pitchFamily="34" charset="0"/>
                          <a:cs typeface="Calibri" pitchFamily="34" charset="0"/>
                        </a:rPr>
                        <a:t>90 </a:t>
                      </a:r>
                      <a:r>
                        <a:rPr lang="lt-LT" sz="2100" dirty="0" err="1">
                          <a:effectLst>
                            <a:outerShdw blurRad="38100" dist="38100" dir="2700000" algn="tl">
                              <a:srgbClr val="000000">
                                <a:alpha val="43137"/>
                              </a:srgbClr>
                            </a:outerShdw>
                          </a:effectLst>
                          <a:latin typeface="Calibri" pitchFamily="34" charset="0"/>
                          <a:cs typeface="Calibri" pitchFamily="34" charset="0"/>
                        </a:rPr>
                        <a:t>proc</a:t>
                      </a:r>
                      <a:r>
                        <a:rPr lang="lt-LT" sz="2100" dirty="0">
                          <a:effectLst>
                            <a:outerShdw blurRad="38100" dist="38100" dir="2700000" algn="tl">
                              <a:srgbClr val="000000">
                                <a:alpha val="43137"/>
                              </a:srgbClr>
                            </a:outerShdw>
                          </a:effectLst>
                          <a:latin typeface="Calibri" pitchFamily="34" charset="0"/>
                          <a:cs typeface="Calibri" pitchFamily="34" charset="0"/>
                        </a:rPr>
                        <a:t>. ir daugiau</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dirty="0">
                          <a:effectLst>
                            <a:outerShdw blurRad="38100" dist="38100" dir="2700000" algn="tl">
                              <a:srgbClr val="000000">
                                <a:alpha val="43137"/>
                              </a:srgbClr>
                            </a:outerShdw>
                          </a:effectLst>
                          <a:latin typeface="Calibri" pitchFamily="34" charset="0"/>
                          <a:cs typeface="Calibri" pitchFamily="34" charset="0"/>
                        </a:rPr>
                        <a:t>Verta </a:t>
                      </a:r>
                      <a:r>
                        <a:rPr lang="lt-LT" sz="2100" b="1" dirty="0">
                          <a:solidFill>
                            <a:schemeClr val="bg1">
                              <a:lumMod val="50000"/>
                            </a:schemeClr>
                          </a:solidFill>
                          <a:effectLst>
                            <a:outerShdw blurRad="38100" dist="38100" dir="2700000" algn="tl">
                              <a:srgbClr val="000000">
                                <a:alpha val="43137"/>
                              </a:srgbClr>
                            </a:outerShdw>
                          </a:effectLst>
                          <a:latin typeface="Calibri" pitchFamily="34" charset="0"/>
                          <a:cs typeface="Calibri" pitchFamily="34" charset="0"/>
                        </a:rPr>
                        <a:t>paskleisti už mokyklos ribų</a:t>
                      </a:r>
                      <a:endParaRPr lang="lt-LT" sz="2100" b="1" dirty="0">
                        <a:solidFill>
                          <a:schemeClr val="bg1">
                            <a:lumMod val="50000"/>
                          </a:schemeClr>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r>
              <a:tr h="678933">
                <a:tc>
                  <a:txBody>
                    <a:bodyPr/>
                    <a:lstStyle/>
                    <a:p>
                      <a:pPr algn="just">
                        <a:spcAft>
                          <a:spcPts val="0"/>
                        </a:spcAft>
                      </a:pPr>
                      <a:r>
                        <a:rPr lang="lt-LT" sz="2100" b="1" dirty="0">
                          <a:solidFill>
                            <a:schemeClr val="tx1"/>
                          </a:solidFill>
                          <a:effectLst>
                            <a:outerShdw blurRad="38100" dist="38100" dir="2700000" algn="tl">
                              <a:srgbClr val="000000">
                                <a:alpha val="43137"/>
                              </a:srgbClr>
                            </a:outerShdw>
                          </a:effectLst>
                          <a:latin typeface="Calibri" pitchFamily="34" charset="0"/>
                          <a:cs typeface="Calibri" pitchFamily="34" charset="0"/>
                        </a:rPr>
                        <a:t> </a:t>
                      </a:r>
                    </a:p>
                    <a:p>
                      <a:pPr algn="just">
                        <a:spcAft>
                          <a:spcPts val="0"/>
                        </a:spcAft>
                      </a:pPr>
                      <a:r>
                        <a:rPr lang="lt-LT" sz="2100" b="1" dirty="0">
                          <a:solidFill>
                            <a:schemeClr val="tx1"/>
                          </a:solidFill>
                          <a:effectLst>
                            <a:outerShdw blurRad="38100" dist="38100" dir="2700000" algn="tl">
                              <a:srgbClr val="000000">
                                <a:alpha val="43137"/>
                              </a:srgbClr>
                            </a:outerShdw>
                          </a:effectLst>
                          <a:latin typeface="Calibri" pitchFamily="34" charset="0"/>
                          <a:cs typeface="Calibri" pitchFamily="34" charset="0"/>
                        </a:rPr>
                        <a:t>3 lygis</a:t>
                      </a:r>
                      <a:endParaRPr lang="lt-LT" sz="2100" b="1"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b="1" dirty="0" smtClean="0">
                          <a:effectLst>
                            <a:outerShdw blurRad="38100" dist="38100" dir="2700000" algn="tl">
                              <a:srgbClr val="000000">
                                <a:alpha val="43137"/>
                              </a:srgbClr>
                            </a:outerShdw>
                          </a:effectLst>
                          <a:latin typeface="Calibri" pitchFamily="34" charset="0"/>
                          <a:cs typeface="Calibri" pitchFamily="34" charset="0"/>
                        </a:rPr>
                        <a:t>GERA: </a:t>
                      </a:r>
                      <a:r>
                        <a:rPr lang="lt-LT" sz="2100" dirty="0" smtClean="0">
                          <a:effectLst>
                            <a:outerShdw blurRad="38100" dist="38100" dir="2700000" algn="tl">
                              <a:srgbClr val="000000">
                                <a:alpha val="43137"/>
                              </a:srgbClr>
                            </a:outerShdw>
                          </a:effectLst>
                          <a:latin typeface="Calibri" pitchFamily="34" charset="0"/>
                          <a:cs typeface="Calibri" pitchFamily="34" charset="0"/>
                        </a:rPr>
                        <a:t>viršija </a:t>
                      </a:r>
                      <a:r>
                        <a:rPr lang="lt-LT" sz="2100" dirty="0">
                          <a:effectLst>
                            <a:outerShdw blurRad="38100" dist="38100" dir="2700000" algn="tl">
                              <a:srgbClr val="000000">
                                <a:alpha val="43137"/>
                              </a:srgbClr>
                            </a:outerShdw>
                          </a:effectLst>
                          <a:latin typeface="Calibri" pitchFamily="34" charset="0"/>
                          <a:cs typeface="Calibri" pitchFamily="34" charset="0"/>
                        </a:rPr>
                        <a:t>vidurkį, tinkama, paveiki, potenciali, </a:t>
                      </a:r>
                      <a:r>
                        <a:rPr lang="lt-LT" sz="2100" dirty="0" smtClean="0">
                          <a:effectLst>
                            <a:outerShdw blurRad="38100" dist="38100" dir="2700000" algn="tl">
                              <a:srgbClr val="000000">
                                <a:alpha val="43137"/>
                              </a:srgbClr>
                            </a:outerShdw>
                          </a:effectLst>
                          <a:latin typeface="Calibri" pitchFamily="34" charset="0"/>
                          <a:cs typeface="Calibri" pitchFamily="34" charset="0"/>
                        </a:rPr>
                        <a:t>lanksti</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dirty="0">
                          <a:effectLst>
                            <a:outerShdw blurRad="38100" dist="38100" dir="2700000" algn="tl">
                              <a:srgbClr val="000000">
                                <a:alpha val="43137"/>
                              </a:srgbClr>
                            </a:outerShdw>
                          </a:effectLst>
                          <a:latin typeface="Calibri" pitchFamily="34" charset="0"/>
                          <a:cs typeface="Calibri" pitchFamily="34" charset="0"/>
                        </a:rPr>
                        <a:t>60–89 </a:t>
                      </a:r>
                      <a:r>
                        <a:rPr lang="lt-LT" sz="2100" dirty="0" err="1">
                          <a:effectLst>
                            <a:outerShdw blurRad="38100" dist="38100" dir="2700000" algn="tl">
                              <a:srgbClr val="000000">
                                <a:alpha val="43137"/>
                              </a:srgbClr>
                            </a:outerShdw>
                          </a:effectLst>
                          <a:latin typeface="Calibri" pitchFamily="34" charset="0"/>
                          <a:cs typeface="Calibri" pitchFamily="34" charset="0"/>
                        </a:rPr>
                        <a:t>proc</a:t>
                      </a:r>
                      <a:r>
                        <a:rPr lang="lt-LT" sz="2100" dirty="0">
                          <a:effectLst>
                            <a:outerShdw blurRad="38100" dist="38100" dir="2700000" algn="tl">
                              <a:srgbClr val="000000">
                                <a:alpha val="43137"/>
                              </a:srgbClr>
                            </a:outerShdw>
                          </a:effectLst>
                          <a:latin typeface="Calibri" pitchFamily="34" charset="0"/>
                          <a:cs typeface="Calibri" pitchFamily="34" charset="0"/>
                        </a:rPr>
                        <a:t>.</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dirty="0">
                          <a:effectLst>
                            <a:outerShdw blurRad="38100" dist="38100" dir="2700000" algn="tl">
                              <a:srgbClr val="000000">
                                <a:alpha val="43137"/>
                              </a:srgbClr>
                            </a:outerShdw>
                          </a:effectLst>
                          <a:latin typeface="Calibri" pitchFamily="34" charset="0"/>
                          <a:cs typeface="Calibri" pitchFamily="34" charset="0"/>
                        </a:rPr>
                        <a:t>Verta </a:t>
                      </a:r>
                      <a:r>
                        <a:rPr lang="lt-LT" sz="2100" b="1" dirty="0">
                          <a:solidFill>
                            <a:schemeClr val="bg1">
                              <a:lumMod val="50000"/>
                            </a:schemeClr>
                          </a:solidFill>
                          <a:effectLst>
                            <a:outerShdw blurRad="38100" dist="38100" dir="2700000" algn="tl">
                              <a:srgbClr val="000000">
                                <a:alpha val="43137"/>
                              </a:srgbClr>
                            </a:outerShdw>
                          </a:effectLst>
                          <a:latin typeface="Calibri" pitchFamily="34" charset="0"/>
                          <a:cs typeface="Calibri" pitchFamily="34" charset="0"/>
                        </a:rPr>
                        <a:t>paskleisti pačioje mokykloje</a:t>
                      </a:r>
                      <a:endParaRPr lang="lt-LT" sz="2100" b="1" dirty="0">
                        <a:solidFill>
                          <a:schemeClr val="bg1">
                            <a:lumMod val="50000"/>
                          </a:schemeClr>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r>
              <a:tr h="678933">
                <a:tc>
                  <a:txBody>
                    <a:bodyPr/>
                    <a:lstStyle/>
                    <a:p>
                      <a:pPr algn="just">
                        <a:spcAft>
                          <a:spcPts val="0"/>
                        </a:spcAft>
                      </a:pPr>
                      <a:r>
                        <a:rPr lang="lt-LT" sz="2100" b="1" dirty="0">
                          <a:solidFill>
                            <a:schemeClr val="tx1"/>
                          </a:solidFill>
                          <a:effectLst>
                            <a:outerShdw blurRad="38100" dist="38100" dir="2700000" algn="tl">
                              <a:srgbClr val="000000">
                                <a:alpha val="43137"/>
                              </a:srgbClr>
                            </a:outerShdw>
                          </a:effectLst>
                          <a:latin typeface="Calibri" pitchFamily="34" charset="0"/>
                          <a:cs typeface="Calibri" pitchFamily="34" charset="0"/>
                        </a:rPr>
                        <a:t> </a:t>
                      </a:r>
                    </a:p>
                    <a:p>
                      <a:pPr algn="just">
                        <a:spcAft>
                          <a:spcPts val="0"/>
                        </a:spcAft>
                      </a:pPr>
                      <a:r>
                        <a:rPr lang="lt-LT" sz="2100" b="1" dirty="0">
                          <a:solidFill>
                            <a:schemeClr val="tx1"/>
                          </a:solidFill>
                          <a:effectLst>
                            <a:outerShdw blurRad="38100" dist="38100" dir="2700000" algn="tl">
                              <a:srgbClr val="000000">
                                <a:alpha val="43137"/>
                              </a:srgbClr>
                            </a:outerShdw>
                          </a:effectLst>
                          <a:latin typeface="Calibri" pitchFamily="34" charset="0"/>
                          <a:cs typeface="Calibri" pitchFamily="34" charset="0"/>
                        </a:rPr>
                        <a:t>2 lygis</a:t>
                      </a:r>
                      <a:endParaRPr lang="lt-LT" sz="2100" b="1"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b="1" dirty="0" smtClean="0">
                          <a:effectLst>
                            <a:outerShdw blurRad="38100" dist="38100" dir="2700000" algn="tl">
                              <a:srgbClr val="000000">
                                <a:alpha val="43137"/>
                              </a:srgbClr>
                            </a:outerShdw>
                          </a:effectLst>
                          <a:latin typeface="Calibri" pitchFamily="34" charset="0"/>
                          <a:cs typeface="Calibri" pitchFamily="34" charset="0"/>
                        </a:rPr>
                        <a:t>PATENKINAMA: </a:t>
                      </a:r>
                      <a:r>
                        <a:rPr lang="lt-LT" sz="2100" dirty="0" smtClean="0">
                          <a:effectLst>
                            <a:outerShdw blurRad="38100" dist="38100" dir="2700000" algn="tl">
                              <a:srgbClr val="000000">
                                <a:alpha val="43137"/>
                              </a:srgbClr>
                            </a:outerShdw>
                          </a:effectLst>
                          <a:latin typeface="Calibri" pitchFamily="34" charset="0"/>
                          <a:cs typeface="Calibri" pitchFamily="34" charset="0"/>
                        </a:rPr>
                        <a:t>vidutiniška</a:t>
                      </a:r>
                      <a:r>
                        <a:rPr lang="lt-LT" sz="2100" dirty="0">
                          <a:effectLst>
                            <a:outerShdw blurRad="38100" dist="38100" dir="2700000" algn="tl">
                              <a:srgbClr val="000000">
                                <a:alpha val="43137"/>
                              </a:srgbClr>
                            </a:outerShdw>
                          </a:effectLst>
                          <a:latin typeface="Calibri" pitchFamily="34" charset="0"/>
                          <a:cs typeface="Calibri" pitchFamily="34" charset="0"/>
                        </a:rPr>
                        <a:t>, nebloga, nesisteminga, </a:t>
                      </a:r>
                      <a:r>
                        <a:rPr lang="lt-LT" sz="2100" dirty="0" smtClean="0">
                          <a:effectLst>
                            <a:outerShdw blurRad="38100" dist="38100" dir="2700000" algn="tl">
                              <a:srgbClr val="000000">
                                <a:alpha val="43137"/>
                              </a:srgbClr>
                            </a:outerShdw>
                          </a:effectLst>
                          <a:latin typeface="Calibri" pitchFamily="34" charset="0"/>
                          <a:cs typeface="Calibri" pitchFamily="34" charset="0"/>
                        </a:rPr>
                        <a:t>neišskirtinė</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dirty="0">
                          <a:effectLst>
                            <a:outerShdw blurRad="38100" dist="38100" dir="2700000" algn="tl">
                              <a:srgbClr val="000000">
                                <a:alpha val="43137"/>
                              </a:srgbClr>
                            </a:outerShdw>
                          </a:effectLst>
                          <a:latin typeface="Calibri" pitchFamily="34" charset="0"/>
                          <a:cs typeface="Calibri" pitchFamily="34" charset="0"/>
                        </a:rPr>
                        <a:t>31–59 </a:t>
                      </a:r>
                      <a:r>
                        <a:rPr lang="lt-LT" sz="2100" dirty="0" err="1">
                          <a:effectLst>
                            <a:outerShdw blurRad="38100" dist="38100" dir="2700000" algn="tl">
                              <a:srgbClr val="000000">
                                <a:alpha val="43137"/>
                              </a:srgbClr>
                            </a:outerShdw>
                          </a:effectLst>
                          <a:latin typeface="Calibri" pitchFamily="34" charset="0"/>
                          <a:cs typeface="Calibri" pitchFamily="34" charset="0"/>
                        </a:rPr>
                        <a:t>proc</a:t>
                      </a:r>
                      <a:r>
                        <a:rPr lang="lt-LT" sz="2100" dirty="0">
                          <a:effectLst>
                            <a:outerShdw blurRad="38100" dist="38100" dir="2700000" algn="tl">
                              <a:srgbClr val="000000">
                                <a:alpha val="43137"/>
                              </a:srgbClr>
                            </a:outerShdw>
                          </a:effectLst>
                          <a:latin typeface="Calibri" pitchFamily="34" charset="0"/>
                          <a:cs typeface="Calibri" pitchFamily="34" charset="0"/>
                        </a:rPr>
                        <a:t>.</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dirty="0">
                          <a:effectLst>
                            <a:outerShdw blurRad="38100" dist="38100" dir="2700000" algn="tl">
                              <a:srgbClr val="000000">
                                <a:alpha val="43137"/>
                              </a:srgbClr>
                            </a:outerShdw>
                          </a:effectLst>
                          <a:latin typeface="Calibri" pitchFamily="34" charset="0"/>
                          <a:cs typeface="Calibri" pitchFamily="34" charset="0"/>
                        </a:rPr>
                        <a:t>Mokykloje </a:t>
                      </a:r>
                      <a:r>
                        <a:rPr lang="lt-LT" sz="2100" b="1" dirty="0">
                          <a:solidFill>
                            <a:schemeClr val="bg1">
                              <a:lumMod val="50000"/>
                            </a:schemeClr>
                          </a:solidFill>
                          <a:effectLst>
                            <a:outerShdw blurRad="38100" dist="38100" dir="2700000" algn="tl">
                              <a:srgbClr val="000000">
                                <a:alpha val="43137"/>
                              </a:srgbClr>
                            </a:outerShdw>
                          </a:effectLst>
                          <a:latin typeface="Calibri" pitchFamily="34" charset="0"/>
                          <a:cs typeface="Calibri" pitchFamily="34" charset="0"/>
                        </a:rPr>
                        <a:t>yra ką tobulinti</a:t>
                      </a:r>
                      <a:r>
                        <a:rPr lang="lt-LT" sz="2100" dirty="0">
                          <a:effectLst>
                            <a:outerShdw blurRad="38100" dist="38100" dir="2700000" algn="tl">
                              <a:srgbClr val="000000">
                                <a:alpha val="43137"/>
                              </a:srgbClr>
                            </a:outerShdw>
                          </a:effectLst>
                          <a:latin typeface="Calibri" pitchFamily="34" charset="0"/>
                          <a:cs typeface="Calibri" pitchFamily="34" charset="0"/>
                        </a:rPr>
                        <a:t>, verta sustiprinti ir išplėtoti</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r>
              <a:tr h="1018399">
                <a:tc>
                  <a:txBody>
                    <a:bodyPr/>
                    <a:lstStyle/>
                    <a:p>
                      <a:pPr algn="just">
                        <a:spcAft>
                          <a:spcPts val="0"/>
                        </a:spcAft>
                      </a:pPr>
                      <a:r>
                        <a:rPr lang="lt-LT" sz="2100" b="1" dirty="0">
                          <a:solidFill>
                            <a:schemeClr val="tx1"/>
                          </a:solidFill>
                          <a:effectLst>
                            <a:outerShdw blurRad="38100" dist="38100" dir="2700000" algn="tl">
                              <a:srgbClr val="000000">
                                <a:alpha val="43137"/>
                              </a:srgbClr>
                            </a:outerShdw>
                          </a:effectLst>
                          <a:latin typeface="Calibri" pitchFamily="34" charset="0"/>
                          <a:cs typeface="Calibri" pitchFamily="34" charset="0"/>
                        </a:rPr>
                        <a:t> </a:t>
                      </a:r>
                    </a:p>
                    <a:p>
                      <a:pPr algn="just">
                        <a:spcAft>
                          <a:spcPts val="0"/>
                        </a:spcAft>
                      </a:pPr>
                      <a:r>
                        <a:rPr lang="lt-LT" sz="2100" b="1" dirty="0">
                          <a:solidFill>
                            <a:schemeClr val="tx1"/>
                          </a:solidFill>
                          <a:effectLst>
                            <a:outerShdw blurRad="38100" dist="38100" dir="2700000" algn="tl">
                              <a:srgbClr val="000000">
                                <a:alpha val="43137"/>
                              </a:srgbClr>
                            </a:outerShdw>
                          </a:effectLst>
                          <a:latin typeface="Calibri" pitchFamily="34" charset="0"/>
                          <a:cs typeface="Calibri" pitchFamily="34" charset="0"/>
                        </a:rPr>
                        <a:t>1 lygis</a:t>
                      </a:r>
                      <a:endParaRPr lang="lt-LT" sz="2100" b="1"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b="1" dirty="0" smtClean="0">
                          <a:effectLst>
                            <a:outerShdw blurRad="38100" dist="38100" dir="2700000" algn="tl">
                              <a:srgbClr val="000000">
                                <a:alpha val="43137"/>
                              </a:srgbClr>
                            </a:outerShdw>
                          </a:effectLst>
                          <a:latin typeface="Calibri" pitchFamily="34" charset="0"/>
                          <a:cs typeface="Calibri" pitchFamily="34" charset="0"/>
                        </a:rPr>
                        <a:t>PRASTA: </a:t>
                      </a:r>
                      <a:r>
                        <a:rPr lang="lt-LT" sz="2100" dirty="0" smtClean="0">
                          <a:effectLst>
                            <a:outerShdw blurRad="38100" dist="38100" dir="2700000" algn="tl">
                              <a:srgbClr val="000000">
                                <a:alpha val="43137"/>
                              </a:srgbClr>
                            </a:outerShdw>
                          </a:effectLst>
                          <a:latin typeface="Calibri" pitchFamily="34" charset="0"/>
                          <a:cs typeface="Calibri" pitchFamily="34" charset="0"/>
                        </a:rPr>
                        <a:t>nepatenkinama</a:t>
                      </a:r>
                      <a:r>
                        <a:rPr lang="lt-LT" sz="2100" dirty="0">
                          <a:effectLst>
                            <a:outerShdw blurRad="38100" dist="38100" dir="2700000" algn="tl">
                              <a:srgbClr val="000000">
                                <a:alpha val="43137"/>
                              </a:srgbClr>
                            </a:outerShdw>
                          </a:effectLst>
                          <a:latin typeface="Calibri" pitchFamily="34" charset="0"/>
                          <a:cs typeface="Calibri" pitchFamily="34" charset="0"/>
                        </a:rPr>
                        <a:t>, neveiksminga, netinkama, nekonkreti</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dirty="0">
                          <a:effectLst>
                            <a:outerShdw blurRad="38100" dist="38100" dir="2700000" algn="tl">
                              <a:srgbClr val="000000">
                                <a:alpha val="43137"/>
                              </a:srgbClr>
                            </a:outerShdw>
                          </a:effectLst>
                          <a:latin typeface="Calibri" pitchFamily="34" charset="0"/>
                          <a:cs typeface="Calibri" pitchFamily="34" charset="0"/>
                        </a:rPr>
                        <a:t>11–30  </a:t>
                      </a:r>
                      <a:r>
                        <a:rPr lang="lt-LT" sz="2100" dirty="0" err="1">
                          <a:effectLst>
                            <a:outerShdw blurRad="38100" dist="38100" dir="2700000" algn="tl">
                              <a:srgbClr val="000000">
                                <a:alpha val="43137"/>
                              </a:srgbClr>
                            </a:outerShdw>
                          </a:effectLst>
                          <a:latin typeface="Calibri" pitchFamily="34" charset="0"/>
                          <a:cs typeface="Calibri" pitchFamily="34" charset="0"/>
                        </a:rPr>
                        <a:t>proc</a:t>
                      </a:r>
                      <a:r>
                        <a:rPr lang="lt-LT" sz="2100" dirty="0">
                          <a:effectLst>
                            <a:outerShdw blurRad="38100" dist="38100" dir="2700000" algn="tl">
                              <a:srgbClr val="000000">
                                <a:alpha val="43137"/>
                              </a:srgbClr>
                            </a:outerShdw>
                          </a:effectLst>
                          <a:latin typeface="Calibri" pitchFamily="34" charset="0"/>
                          <a:cs typeface="Calibri" pitchFamily="34" charset="0"/>
                        </a:rPr>
                        <a:t>.</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dirty="0">
                          <a:effectLst>
                            <a:outerShdw blurRad="38100" dist="38100" dir="2700000" algn="tl">
                              <a:srgbClr val="000000">
                                <a:alpha val="43137"/>
                              </a:srgbClr>
                            </a:outerShdw>
                          </a:effectLst>
                          <a:latin typeface="Calibri" pitchFamily="34" charset="0"/>
                          <a:cs typeface="Calibri" pitchFamily="34" charset="0"/>
                        </a:rPr>
                        <a:t>Veiklą </a:t>
                      </a:r>
                      <a:r>
                        <a:rPr lang="lt-LT" sz="2100" b="1" dirty="0">
                          <a:solidFill>
                            <a:schemeClr val="bg1">
                              <a:lumMod val="50000"/>
                            </a:schemeClr>
                          </a:solidFill>
                          <a:effectLst>
                            <a:outerShdw blurRad="38100" dist="38100" dir="2700000" algn="tl">
                              <a:srgbClr val="000000">
                                <a:alpha val="43137"/>
                              </a:srgbClr>
                            </a:outerShdw>
                          </a:effectLst>
                          <a:latin typeface="Calibri" pitchFamily="34" charset="0"/>
                          <a:cs typeface="Calibri" pitchFamily="34" charset="0"/>
                        </a:rPr>
                        <a:t>būtina tobulinti</a:t>
                      </a:r>
                      <a:r>
                        <a:rPr lang="lt-LT" sz="2100" dirty="0">
                          <a:effectLst>
                            <a:outerShdw blurRad="38100" dist="38100" dir="2700000" algn="tl">
                              <a:srgbClr val="000000">
                                <a:alpha val="43137"/>
                              </a:srgbClr>
                            </a:outerShdw>
                          </a:effectLst>
                          <a:latin typeface="Calibri" pitchFamily="34" charset="0"/>
                          <a:cs typeface="Calibri" pitchFamily="34" charset="0"/>
                        </a:rPr>
                        <a:t>. Mokyklai reikalinga išorinė pagalba.</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r>
              <a:tr h="1018399">
                <a:tc>
                  <a:txBody>
                    <a:bodyPr/>
                    <a:lstStyle/>
                    <a:p>
                      <a:pPr algn="just">
                        <a:spcAft>
                          <a:spcPts val="0"/>
                        </a:spcAft>
                      </a:pPr>
                      <a:r>
                        <a:rPr lang="lt-LT" sz="2100" b="1" dirty="0">
                          <a:solidFill>
                            <a:schemeClr val="tx1"/>
                          </a:solidFill>
                          <a:effectLst>
                            <a:outerShdw blurRad="38100" dist="38100" dir="2700000" algn="tl">
                              <a:srgbClr val="000000">
                                <a:alpha val="43137"/>
                              </a:srgbClr>
                            </a:outerShdw>
                          </a:effectLst>
                          <a:latin typeface="Calibri" pitchFamily="34" charset="0"/>
                          <a:cs typeface="Calibri" pitchFamily="34" charset="0"/>
                        </a:rPr>
                        <a:t> </a:t>
                      </a:r>
                    </a:p>
                    <a:p>
                      <a:pPr algn="just">
                        <a:spcAft>
                          <a:spcPts val="0"/>
                        </a:spcAft>
                      </a:pPr>
                      <a:r>
                        <a:rPr lang="lt-LT" sz="2100" b="1" dirty="0">
                          <a:solidFill>
                            <a:schemeClr val="tx1"/>
                          </a:solidFill>
                          <a:effectLst>
                            <a:outerShdw blurRad="38100" dist="38100" dir="2700000" algn="tl">
                              <a:srgbClr val="000000">
                                <a:alpha val="43137"/>
                              </a:srgbClr>
                            </a:outerShdw>
                          </a:effectLst>
                          <a:latin typeface="Calibri" pitchFamily="34" charset="0"/>
                          <a:cs typeface="Calibri" pitchFamily="34" charset="0"/>
                        </a:rPr>
                        <a:t>N lygis</a:t>
                      </a:r>
                      <a:endParaRPr lang="lt-LT" sz="2100" b="1"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b="1" dirty="0" smtClean="0">
                          <a:effectLst>
                            <a:outerShdw blurRad="38100" dist="38100" dir="2700000" algn="tl">
                              <a:srgbClr val="000000">
                                <a:alpha val="43137"/>
                              </a:srgbClr>
                            </a:outerShdw>
                          </a:effectLst>
                          <a:latin typeface="Calibri" pitchFamily="34" charset="0"/>
                          <a:cs typeface="Calibri" pitchFamily="34" charset="0"/>
                        </a:rPr>
                        <a:t>LABAI PRASTA: </a:t>
                      </a:r>
                      <a:r>
                        <a:rPr lang="lt-LT" sz="2100" dirty="0" smtClean="0">
                          <a:effectLst>
                            <a:outerShdw blurRad="38100" dist="38100" dir="2700000" algn="tl">
                              <a:srgbClr val="000000">
                                <a:alpha val="43137"/>
                              </a:srgbClr>
                            </a:outerShdw>
                          </a:effectLst>
                          <a:latin typeface="Calibri" pitchFamily="34" charset="0"/>
                          <a:cs typeface="Calibri" pitchFamily="34" charset="0"/>
                        </a:rPr>
                        <a:t>nepriimtina</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a:effectLst>
                            <a:outerShdw blurRad="38100" dist="38100" dir="2700000" algn="tl">
                              <a:srgbClr val="000000">
                                <a:alpha val="43137"/>
                              </a:srgbClr>
                            </a:outerShdw>
                          </a:effectLst>
                          <a:latin typeface="Calibri" pitchFamily="34" charset="0"/>
                          <a:cs typeface="Calibri" pitchFamily="34" charset="0"/>
                        </a:rPr>
                        <a:t>Iki 10 proc.</a:t>
                      </a:r>
                      <a:endParaRPr lang="lt-LT" sz="2100" b="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c>
                  <a:txBody>
                    <a:bodyPr/>
                    <a:lstStyle/>
                    <a:p>
                      <a:pPr>
                        <a:spcAft>
                          <a:spcPts val="0"/>
                        </a:spcAft>
                      </a:pPr>
                      <a:r>
                        <a:rPr lang="lt-LT" sz="2100" b="1" dirty="0">
                          <a:solidFill>
                            <a:schemeClr val="bg1">
                              <a:lumMod val="50000"/>
                            </a:schemeClr>
                          </a:solidFill>
                          <a:effectLst>
                            <a:outerShdw blurRad="38100" dist="38100" dir="2700000" algn="tl">
                              <a:srgbClr val="000000">
                                <a:alpha val="43137"/>
                              </a:srgbClr>
                            </a:outerShdw>
                          </a:effectLst>
                          <a:latin typeface="Calibri" pitchFamily="34" charset="0"/>
                          <a:cs typeface="Calibri" pitchFamily="34" charset="0"/>
                        </a:rPr>
                        <a:t>Būtina imtis radikalių pokyčių</a:t>
                      </a:r>
                      <a:r>
                        <a:rPr lang="lt-LT" sz="2100" dirty="0">
                          <a:effectLst>
                            <a:outerShdw blurRad="38100" dist="38100" dir="2700000" algn="tl">
                              <a:srgbClr val="000000">
                                <a:alpha val="43137"/>
                              </a:srgbClr>
                            </a:outerShdw>
                          </a:effectLst>
                          <a:latin typeface="Calibri" pitchFamily="34" charset="0"/>
                          <a:cs typeface="Calibri" pitchFamily="34" charset="0"/>
                        </a:rPr>
                        <a:t>. Mokyklai būtina skubi išorinė pagalba</a:t>
                      </a:r>
                      <a:endParaRPr lang="lt-LT" sz="2100" b="0" dirty="0">
                        <a:solidFill>
                          <a:schemeClr val="tx1"/>
                        </a:solidFill>
                        <a:effectLst>
                          <a:outerShdw blurRad="38100" dist="38100" dir="2700000" algn="tl">
                            <a:srgbClr val="000000">
                              <a:alpha val="43137"/>
                            </a:srgbClr>
                          </a:outerShdw>
                        </a:effectLst>
                        <a:latin typeface="Calibri" pitchFamily="34" charset="0"/>
                        <a:ea typeface="Times New Roman"/>
                        <a:cs typeface="Calibri" pitchFamily="34" charset="0"/>
                      </a:endParaRPr>
                    </a:p>
                  </a:txBody>
                  <a:tcPr marL="68580" marR="68580" marT="0" marB="0"/>
                </a:tc>
              </a:tr>
            </a:tbl>
          </a:graphicData>
        </a:graphic>
      </p:graphicFrame>
      <p:sp>
        <p:nvSpPr>
          <p:cNvPr id="3" name="Rectangle 1"/>
          <p:cNvSpPr>
            <a:spLocks noChangeArrowheads="1"/>
          </p:cNvSpPr>
          <p:nvPr/>
        </p:nvSpPr>
        <p:spPr bwMode="auto">
          <a:xfrm>
            <a:off x="418055" y="8981"/>
            <a:ext cx="81169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GIMNAZIJOS VEIKLOS KOKYBĖS ĮSIVERTINIMO LYGIAI </a:t>
            </a:r>
            <a:endParaRPr kumimoji="0" lang="lt-LT"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1902172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0" y="0"/>
            <a:ext cx="8964488" cy="6617196"/>
          </a:xfrm>
          <a:prstGeom prst="rect">
            <a:avLst/>
          </a:prstGeom>
        </p:spPr>
        <p:txBody>
          <a:bodyPr wrap="square">
            <a:spAutoFit/>
          </a:bodyPr>
          <a:lstStyle/>
          <a:p>
            <a:r>
              <a:rPr lang="lt-LT" sz="2800" b="1" dirty="0" smtClean="0">
                <a:effectLst>
                  <a:outerShdw blurRad="38100" dist="38100" dir="2700000" algn="tl">
                    <a:srgbClr val="000000">
                      <a:alpha val="43137"/>
                    </a:srgbClr>
                  </a:outerShdw>
                </a:effectLst>
                <a:latin typeface="Calibri" pitchFamily="34" charset="0"/>
                <a:cs typeface="Calibri" pitchFamily="34" charset="0"/>
              </a:rPr>
              <a:t>4. Vadovaujantis gimnazijos veiklos kokybės plačiojo įsivertinimo rezultatais, giluminį įsivertinimą atlikti 2018 </a:t>
            </a:r>
            <a:r>
              <a:rPr lang="lt-LT" sz="2800" b="1" dirty="0" err="1" smtClean="0">
                <a:effectLst>
                  <a:outerShdw blurRad="38100" dist="38100" dir="2700000" algn="tl">
                    <a:srgbClr val="000000">
                      <a:alpha val="43137"/>
                    </a:srgbClr>
                  </a:outerShdw>
                </a:effectLst>
                <a:latin typeface="Calibri" pitchFamily="34" charset="0"/>
                <a:cs typeface="Calibri" pitchFamily="34" charset="0"/>
              </a:rPr>
              <a:t>m</a:t>
            </a:r>
            <a:r>
              <a:rPr lang="lt-LT" sz="2800" b="1" dirty="0" smtClean="0">
                <a:effectLst>
                  <a:outerShdw blurRad="38100" dist="38100" dir="2700000" algn="tl">
                    <a:srgbClr val="000000">
                      <a:alpha val="43137"/>
                    </a:srgbClr>
                  </a:outerShdw>
                </a:effectLst>
                <a:latin typeface="Calibri" pitchFamily="34" charset="0"/>
                <a:cs typeface="Calibri" pitchFamily="34" charset="0"/>
              </a:rPr>
              <a:t>. spalio – lapkričio </a:t>
            </a:r>
            <a:r>
              <a:rPr lang="lt-LT" sz="2800" b="1" dirty="0" err="1" smtClean="0">
                <a:effectLst>
                  <a:outerShdw blurRad="38100" dist="38100" dir="2700000" algn="tl">
                    <a:srgbClr val="000000">
                      <a:alpha val="43137"/>
                    </a:srgbClr>
                  </a:outerShdw>
                </a:effectLst>
                <a:latin typeface="Calibri" pitchFamily="34" charset="0"/>
                <a:cs typeface="Calibri" pitchFamily="34" charset="0"/>
              </a:rPr>
              <a:t>mėn</a:t>
            </a:r>
            <a:r>
              <a:rPr lang="lt-LT" sz="2800" b="1" dirty="0" smtClean="0">
                <a:effectLst>
                  <a:outerShdw blurRad="38100" dist="38100" dir="2700000" algn="tl">
                    <a:srgbClr val="000000">
                      <a:alpha val="43137"/>
                    </a:srgbClr>
                  </a:outerShdw>
                </a:effectLst>
                <a:latin typeface="Calibri" pitchFamily="34" charset="0"/>
                <a:cs typeface="Calibri" pitchFamily="34" charset="0"/>
              </a:rPr>
              <a:t>., </a:t>
            </a:r>
            <a:r>
              <a:rPr lang="lt-LT" sz="2800" dirty="0" smtClean="0">
                <a:effectLst>
                  <a:outerShdw blurRad="38100" dist="38100" dir="2700000" algn="tl">
                    <a:srgbClr val="000000">
                      <a:alpha val="43137"/>
                    </a:srgbClr>
                  </a:outerShdw>
                </a:effectLst>
                <a:latin typeface="Calibri" pitchFamily="34" charset="0"/>
                <a:cs typeface="Calibri" pitchFamily="34" charset="0"/>
              </a:rPr>
              <a:t>pasirenkant šiuos rodiklius:</a:t>
            </a:r>
            <a:endParaRPr lang="lt-LT" sz="2800" b="1" dirty="0" smtClean="0">
              <a:solidFill>
                <a:schemeClr val="accent6">
                  <a:lumMod val="50000"/>
                </a:schemeClr>
              </a:solidFill>
              <a:effectLst>
                <a:outerShdw blurRad="38100" dist="38100" dir="2700000" algn="tl">
                  <a:srgbClr val="000000">
                    <a:alpha val="43137"/>
                  </a:srgbClr>
                </a:outerShdw>
              </a:effectLst>
              <a:latin typeface="Calibri" pitchFamily="34" charset="0"/>
              <a:cs typeface="Calibri" pitchFamily="34" charset="0"/>
            </a:endParaRPr>
          </a:p>
          <a:p>
            <a:r>
              <a:rPr lang="lt-LT" sz="2800" b="1" dirty="0" smtClean="0">
                <a:solidFill>
                  <a:schemeClr val="accent6">
                    <a:lumMod val="50000"/>
                  </a:schemeClr>
                </a:solidFill>
                <a:effectLst>
                  <a:outerShdw blurRad="38100" dist="38100" dir="2700000" algn="tl">
                    <a:srgbClr val="000000">
                      <a:alpha val="43137"/>
                    </a:srgbClr>
                  </a:outerShdw>
                </a:effectLst>
                <a:latin typeface="Calibri" pitchFamily="34" charset="0"/>
                <a:cs typeface="Calibri" pitchFamily="34" charset="0"/>
              </a:rPr>
              <a:t>2.2. VADOVAVIMAS MOKYMUISI</a:t>
            </a:r>
          </a:p>
          <a:p>
            <a:r>
              <a:rPr lang="lt-LT" sz="2800" dirty="0" smtClean="0">
                <a:effectLst>
                  <a:outerShdw blurRad="38100" dist="38100" dir="2700000" algn="tl">
                    <a:srgbClr val="000000">
                      <a:alpha val="43137"/>
                    </a:srgbClr>
                  </a:outerShdw>
                </a:effectLst>
                <a:latin typeface="Calibri" pitchFamily="34" charset="0"/>
                <a:cs typeface="Calibri" pitchFamily="34" charset="0"/>
              </a:rPr>
              <a:t>	</a:t>
            </a:r>
            <a:r>
              <a:rPr lang="lt-LT" sz="2800" u="sng" dirty="0" smtClean="0">
                <a:effectLst>
                  <a:outerShdw blurRad="38100" dist="38100" dir="2700000" algn="tl">
                    <a:srgbClr val="000000">
                      <a:alpha val="43137"/>
                    </a:srgbClr>
                  </a:outerShdw>
                </a:effectLst>
                <a:latin typeface="Calibri" pitchFamily="34" charset="0"/>
                <a:cs typeface="Calibri" pitchFamily="34" charset="0"/>
              </a:rPr>
              <a:t>Raktiniai žodžiai:</a:t>
            </a:r>
            <a:r>
              <a:rPr lang="lt-LT" sz="2800" dirty="0" smtClean="0">
                <a:effectLst>
                  <a:outerShdw blurRad="38100" dist="38100" dir="2700000" algn="tl">
                    <a:srgbClr val="000000">
                      <a:alpha val="43137"/>
                    </a:srgbClr>
                  </a:outerShdw>
                </a:effectLst>
                <a:latin typeface="Calibri" pitchFamily="34" charset="0"/>
                <a:cs typeface="Calibri" pitchFamily="34" charset="0"/>
              </a:rPr>
              <a:t> tikėjimas mokinio galiomis, 	mokymosi džiaugsmas, mokymosi įprasminimas, 	diferencijavimas, individualizavimas, suasmeninimas, 	</a:t>
            </a:r>
            <a:r>
              <a:rPr lang="lt-LT" sz="2800" dirty="0" err="1" smtClean="0">
                <a:effectLst>
                  <a:outerShdw blurRad="38100" dist="38100" dir="2700000" algn="tl">
                    <a:srgbClr val="000000">
                      <a:alpha val="43137"/>
                    </a:srgbClr>
                  </a:outerShdw>
                </a:effectLst>
                <a:latin typeface="Calibri" pitchFamily="34" charset="0"/>
                <a:cs typeface="Calibri" pitchFamily="34" charset="0"/>
              </a:rPr>
              <a:t>ugdymo(si</a:t>
            </a:r>
            <a:r>
              <a:rPr lang="lt-LT" sz="2800" dirty="0" smtClean="0">
                <a:effectLst>
                  <a:outerShdw blurRad="38100" dist="38100" dir="2700000" algn="tl">
                    <a:srgbClr val="000000">
                      <a:alpha val="43137"/>
                    </a:srgbClr>
                  </a:outerShdw>
                </a:effectLst>
                <a:latin typeface="Calibri" pitchFamily="34" charset="0"/>
                <a:cs typeface="Calibri" pitchFamily="34" charset="0"/>
              </a:rPr>
              <a:t>) integralumas, įvairovė, klasės valdymas   </a:t>
            </a:r>
            <a:endParaRPr lang="lt-LT" sz="2800" b="1" dirty="0" smtClean="0">
              <a:solidFill>
                <a:schemeClr val="accent6">
                  <a:lumMod val="50000"/>
                </a:schemeClr>
              </a:solidFill>
              <a:effectLst>
                <a:outerShdw blurRad="38100" dist="38100" dir="2700000" algn="tl">
                  <a:srgbClr val="000000">
                    <a:alpha val="43137"/>
                  </a:srgbClr>
                </a:outerShdw>
              </a:effectLst>
              <a:latin typeface="Calibri" pitchFamily="34" charset="0"/>
              <a:cs typeface="Calibri" pitchFamily="34" charset="0"/>
            </a:endParaRPr>
          </a:p>
          <a:p>
            <a:r>
              <a:rPr lang="lt-LT" sz="2800" b="1" dirty="0" smtClean="0">
                <a:solidFill>
                  <a:schemeClr val="accent6">
                    <a:lumMod val="50000"/>
                  </a:schemeClr>
                </a:solidFill>
                <a:effectLst>
                  <a:outerShdw blurRad="38100" dist="38100" dir="2700000" algn="tl">
                    <a:srgbClr val="000000">
                      <a:alpha val="43137"/>
                    </a:srgbClr>
                  </a:outerShdw>
                </a:effectLst>
                <a:latin typeface="Calibri" pitchFamily="34" charset="0"/>
                <a:cs typeface="Calibri" pitchFamily="34" charset="0"/>
              </a:rPr>
              <a:t>2.3.2. MOKYMASIS VIRTUALIOJE APLINKOJE </a:t>
            </a:r>
          </a:p>
          <a:p>
            <a:r>
              <a:rPr lang="lt-LT" sz="2800" dirty="0">
                <a:effectLst>
                  <a:outerShdw blurRad="38100" dist="38100" dir="2700000" algn="tl">
                    <a:srgbClr val="000000">
                      <a:alpha val="43137"/>
                    </a:srgbClr>
                  </a:outerShdw>
                </a:effectLst>
                <a:latin typeface="Calibri" pitchFamily="34" charset="0"/>
                <a:cs typeface="Calibri" pitchFamily="34" charset="0"/>
              </a:rPr>
              <a:t>	</a:t>
            </a:r>
            <a:r>
              <a:rPr lang="lt-LT" sz="2800" u="sng" dirty="0" smtClean="0">
                <a:effectLst>
                  <a:outerShdw blurRad="38100" dist="38100" dir="2700000" algn="tl">
                    <a:srgbClr val="000000">
                      <a:alpha val="43137"/>
                    </a:srgbClr>
                  </a:outerShdw>
                </a:effectLst>
                <a:latin typeface="Calibri" pitchFamily="34" charset="0"/>
                <a:cs typeface="Calibri" pitchFamily="34" charset="0"/>
              </a:rPr>
              <a:t>Raktiniai žodžiai:</a:t>
            </a:r>
            <a:r>
              <a:rPr lang="lt-LT" sz="2800" dirty="0" smtClean="0">
                <a:effectLst>
                  <a:outerShdw blurRad="38100" dist="38100" dir="2700000" algn="tl">
                    <a:srgbClr val="000000">
                      <a:alpha val="43137"/>
                    </a:srgbClr>
                  </a:outerShdw>
                </a:effectLst>
                <a:latin typeface="Calibri" pitchFamily="34" charset="0"/>
                <a:cs typeface="Calibri" pitchFamily="34" charset="0"/>
              </a:rPr>
              <a:t> tikslingumas, įvairiapusiškumas</a:t>
            </a:r>
          </a:p>
          <a:p>
            <a:r>
              <a:rPr lang="lt-LT" sz="2800" dirty="0" smtClean="0">
                <a:effectLst>
                  <a:outerShdw blurRad="38100" dist="38100" dir="2700000" algn="tl">
                    <a:srgbClr val="000000">
                      <a:alpha val="43137"/>
                    </a:srgbClr>
                  </a:outerShdw>
                </a:effectLst>
                <a:latin typeface="Calibri" pitchFamily="34" charset="0"/>
                <a:cs typeface="Calibri" pitchFamily="34" charset="0"/>
              </a:rPr>
              <a:t> </a:t>
            </a:r>
            <a:r>
              <a:rPr lang="lt-LT" sz="2400" i="1" dirty="0" smtClean="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a:t>
            </a:r>
            <a:r>
              <a:rPr lang="lt-LT" sz="2400" i="1" dirty="0" err="1" smtClean="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ats</a:t>
            </a:r>
            <a:r>
              <a:rPr lang="lt-LT" sz="2400" i="1" dirty="0" smtClean="0">
                <a:solidFill>
                  <a:schemeClr val="bg2">
                    <a:lumMod val="50000"/>
                  </a:schemeClr>
                </a:solidFill>
                <a:effectLst>
                  <a:outerShdw blurRad="38100" dist="38100" dir="2700000" algn="tl">
                    <a:srgbClr val="000000">
                      <a:alpha val="43137"/>
                    </a:srgbClr>
                  </a:outerShdw>
                </a:effectLst>
                <a:latin typeface="Calibri" pitchFamily="34" charset="0"/>
                <a:cs typeface="Calibri" pitchFamily="34" charset="0"/>
              </a:rPr>
              <a:t>. gimnazijos veiklos kokybės įsivertinimo koordinacinė darbo grupė). </a:t>
            </a:r>
          </a:p>
          <a:p>
            <a:endParaRPr lang="lt-LT" sz="28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dirty="0" smtClean="0">
                <a:effectLst>
                  <a:outerShdw blurRad="38100" dist="38100" dir="2700000" algn="tl">
                    <a:srgbClr val="000000">
                      <a:alpha val="43137"/>
                    </a:srgbClr>
                  </a:outerShdw>
                </a:effectLst>
                <a:latin typeface="Calibri" pitchFamily="34" charset="0"/>
                <a:cs typeface="Calibri" pitchFamily="34" charset="0"/>
              </a:rPr>
              <a:t> </a:t>
            </a:r>
          </a:p>
          <a:p>
            <a:endParaRPr lang="lt-LT" sz="3200" dirty="0">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12717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116632"/>
            <a:ext cx="8784976" cy="3539430"/>
          </a:xfrm>
          <a:prstGeom prst="rect">
            <a:avLst/>
          </a:prstGeom>
          <a:noFill/>
        </p:spPr>
        <p:txBody>
          <a:bodyPr wrap="square" rtlCol="0">
            <a:spAutoFit/>
          </a:bodyPr>
          <a:lstStyle/>
          <a:p>
            <a:pPr algn="ctr"/>
            <a:r>
              <a:rPr lang="lt-LT" sz="2800"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VERTINIMO LYGIAIS </a:t>
            </a:r>
          </a:p>
          <a:p>
            <a:pPr algn="ctr"/>
            <a:r>
              <a:rPr lang="lt-LT" sz="2800" b="1" u="sng"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VIDURKIAI</a:t>
            </a:r>
            <a:r>
              <a:rPr lang="lt-LT" sz="2800" u="sng"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 PAGAL RAKTINIUS ŽODŽIUS</a:t>
            </a:r>
          </a:p>
          <a:p>
            <a:endParaRPr lang="lt-LT" sz="2800" u="sng" dirty="0">
              <a:solidFill>
                <a:srgbClr val="0000CC"/>
              </a:solidFill>
              <a:effectLst>
                <a:outerShdw blurRad="38100" dist="38100" dir="2700000" algn="tl">
                  <a:srgbClr val="000000">
                    <a:alpha val="43137"/>
                  </a:srgbClr>
                </a:outerShdw>
              </a:effectLst>
              <a:latin typeface="Calibri" pitchFamily="34" charset="0"/>
              <a:cs typeface="Calibri" pitchFamily="34" charset="0"/>
            </a:endParaRPr>
          </a:p>
          <a:p>
            <a:endParaRPr lang="lt-LT" sz="2800" dirty="0">
              <a:solidFill>
                <a:srgbClr val="0000CC"/>
              </a:solidFill>
              <a:effectLst>
                <a:outerShdw blurRad="38100" dist="38100" dir="2700000" algn="tl">
                  <a:srgbClr val="000000">
                    <a:alpha val="43137"/>
                  </a:srgbClr>
                </a:outerShdw>
              </a:effectLst>
              <a:latin typeface="Calibri" pitchFamily="34" charset="0"/>
              <a:cs typeface="Calibri" pitchFamily="34" charset="0"/>
            </a:endParaRPr>
          </a:p>
          <a:p>
            <a:endParaRPr lang="lt-LT" sz="2800" dirty="0" smtClean="0">
              <a:solidFill>
                <a:srgbClr val="0000CC"/>
              </a:solidFill>
              <a:effectLst>
                <a:outerShdw blurRad="38100" dist="38100" dir="2700000" algn="tl">
                  <a:srgbClr val="000000">
                    <a:alpha val="43137"/>
                  </a:srgbClr>
                </a:outerShdw>
              </a:effectLst>
              <a:latin typeface="Calibri" pitchFamily="34" charset="0"/>
              <a:cs typeface="Calibri" pitchFamily="34" charset="0"/>
            </a:endParaRPr>
          </a:p>
          <a:p>
            <a:r>
              <a:rPr lang="lt-LT" sz="2800" dirty="0" smtClean="0">
                <a:effectLst>
                  <a:outerShdw blurRad="38100" dist="38100" dir="2700000" algn="tl">
                    <a:srgbClr val="000000">
                      <a:alpha val="43137"/>
                    </a:srgbClr>
                  </a:outerShdw>
                </a:effectLst>
                <a:latin typeface="Calibri" pitchFamily="34" charset="0"/>
                <a:cs typeface="Calibri" pitchFamily="34" charset="0"/>
              </a:rPr>
              <a:t>		</a:t>
            </a:r>
          </a:p>
          <a:p>
            <a:endParaRPr lang="lt-LT" sz="2800" dirty="0">
              <a:effectLst>
                <a:outerShdw blurRad="38100" dist="38100" dir="2700000" algn="tl">
                  <a:srgbClr val="000000">
                    <a:alpha val="43137"/>
                  </a:srgbClr>
                </a:outerShdw>
              </a:effectLst>
              <a:latin typeface="Calibri" pitchFamily="34" charset="0"/>
              <a:cs typeface="Calibri" pitchFamily="34" charset="0"/>
            </a:endParaRPr>
          </a:p>
          <a:p>
            <a:endParaRPr lang="lt-LT" sz="2800" dirty="0">
              <a:effectLst>
                <a:outerShdw blurRad="38100" dist="38100" dir="2700000" algn="tl">
                  <a:srgbClr val="000000">
                    <a:alpha val="43137"/>
                  </a:srgbClr>
                </a:outerShdw>
              </a:effectLst>
              <a:latin typeface="Calibri" pitchFamily="34" charset="0"/>
              <a:cs typeface="Calibri" pitchFamily="34" charset="0"/>
            </a:endParaRPr>
          </a:p>
        </p:txBody>
      </p:sp>
      <p:graphicFrame>
        <p:nvGraphicFramePr>
          <p:cNvPr id="2" name="Lentelė 1"/>
          <p:cNvGraphicFramePr>
            <a:graphicFrameLocks noGrp="1"/>
          </p:cNvGraphicFramePr>
          <p:nvPr>
            <p:extLst>
              <p:ext uri="{D42A27DB-BD31-4B8C-83A1-F6EECF244321}">
                <p14:modId xmlns:p14="http://schemas.microsoft.com/office/powerpoint/2010/main" val="1006244166"/>
              </p:ext>
            </p:extLst>
          </p:nvPr>
        </p:nvGraphicFramePr>
        <p:xfrm>
          <a:off x="89250" y="1700808"/>
          <a:ext cx="8803230" cy="2316480"/>
        </p:xfrm>
        <a:graphic>
          <a:graphicData uri="http://schemas.openxmlformats.org/drawingml/2006/table">
            <a:tbl>
              <a:tblPr firstRow="1" bandRow="1">
                <a:tableStyleId>{5940675A-B579-460E-94D1-54222C63F5DA}</a:tableStyleId>
              </a:tblPr>
              <a:tblGrid>
                <a:gridCol w="2934410"/>
                <a:gridCol w="3708580"/>
                <a:gridCol w="2160240"/>
              </a:tblGrid>
              <a:tr h="370840">
                <a:tc>
                  <a:txBody>
                    <a:bodyPr/>
                    <a:lstStyle/>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4 lygiu</a:t>
                      </a:r>
                      <a:endParaRPr lang="lt-LT" sz="3200" dirty="0">
                        <a:effectLst>
                          <a:outerShdw blurRad="38100" dist="38100" dir="2700000" algn="tl">
                            <a:srgbClr val="000000">
                              <a:alpha val="43137"/>
                            </a:srgbClr>
                          </a:outerShdw>
                        </a:effectLst>
                        <a:latin typeface="Calibri" pitchFamily="34" charset="0"/>
                        <a:cs typeface="Calibri" pitchFamily="34" charset="0"/>
                      </a:endParaRPr>
                    </a:p>
                  </a:txBody>
                  <a:tcPr/>
                </a:tc>
                <a:tc>
                  <a:txBody>
                    <a:bodyPr/>
                    <a:lstStyle/>
                    <a:p>
                      <a:pPr algn="ctr"/>
                      <a:r>
                        <a:rPr lang="lt-LT" sz="3200" dirty="0" smtClean="0">
                          <a:effectLst>
                            <a:outerShdw blurRad="38100" dist="38100" dir="2700000" algn="tl">
                              <a:srgbClr val="000000">
                                <a:alpha val="43137"/>
                              </a:srgbClr>
                            </a:outerShdw>
                          </a:effectLst>
                          <a:latin typeface="Calibri" pitchFamily="34" charset="0"/>
                          <a:cs typeface="Calibri" pitchFamily="34" charset="0"/>
                        </a:rPr>
                        <a:t>-</a:t>
                      </a:r>
                      <a:endParaRPr lang="lt-LT" sz="3200" dirty="0">
                        <a:effectLst>
                          <a:outerShdw blurRad="38100" dist="38100" dir="2700000" algn="tl">
                            <a:srgbClr val="000000">
                              <a:alpha val="43137"/>
                            </a:srgbClr>
                          </a:outerShdw>
                        </a:effectLst>
                        <a:latin typeface="Calibri" pitchFamily="34" charset="0"/>
                        <a:cs typeface="Calibri" pitchFamily="34" charset="0"/>
                      </a:endParaRPr>
                    </a:p>
                  </a:txBody>
                  <a:tcPr>
                    <a:lnR w="12700" cap="flat" cmpd="sng" algn="ctr">
                      <a:solidFill>
                        <a:schemeClr val="tx1"/>
                      </a:solidFill>
                      <a:prstDash val="solid"/>
                      <a:round/>
                      <a:headEnd type="none" w="med" len="med"/>
                      <a:tailEnd type="none" w="med" len="med"/>
                    </a:lnR>
                  </a:tcPr>
                </a:tc>
                <a:tc>
                  <a:txBody>
                    <a:bodyPr/>
                    <a:lstStyle/>
                    <a:p>
                      <a:pPr algn="ctr"/>
                      <a:r>
                        <a:rPr lang="lt-LT" sz="3200" dirty="0" smtClean="0">
                          <a:effectLst>
                            <a:outerShdw blurRad="38100" dist="38100" dir="2700000" algn="tl">
                              <a:srgbClr val="000000">
                                <a:alpha val="43137"/>
                              </a:srgbClr>
                            </a:outerShdw>
                          </a:effectLst>
                          <a:latin typeface="Calibri" pitchFamily="34" charset="0"/>
                          <a:cs typeface="Calibri" pitchFamily="34" charset="0"/>
                        </a:rPr>
                        <a:t>-</a:t>
                      </a:r>
                      <a:endParaRPr lang="lt-LT" sz="3200" dirty="0">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3 lygiu</a:t>
                      </a:r>
                      <a:endParaRPr lang="lt-LT" sz="3200" dirty="0" smtClean="0">
                        <a:effectLst>
                          <a:outerShdw blurRad="38100" dist="38100" dir="2700000" algn="tl">
                            <a:srgbClr val="000000">
                              <a:alpha val="43137"/>
                            </a:srgbClr>
                          </a:outerShdw>
                        </a:effectLst>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3200" dirty="0" smtClean="0">
                          <a:effectLst>
                            <a:outerShdw blurRad="38100" dist="38100" dir="2700000" algn="tl">
                              <a:srgbClr val="000000">
                                <a:alpha val="43137"/>
                              </a:srgbClr>
                            </a:outerShdw>
                          </a:effectLst>
                          <a:latin typeface="Calibri" pitchFamily="34" charset="0"/>
                          <a:cs typeface="Calibri" pitchFamily="34" charset="0"/>
                        </a:rPr>
                        <a:t>56 raktiniai žodžiai</a:t>
                      </a:r>
                      <a:endParaRPr lang="lt-LT" sz="3200" dirty="0">
                        <a:effectLst>
                          <a:outerShdw blurRad="38100" dist="38100" dir="2700000" algn="tl">
                            <a:srgbClr val="000000">
                              <a:alpha val="43137"/>
                            </a:srgbClr>
                          </a:outerShdw>
                        </a:effectLst>
                        <a:latin typeface="Calibri" pitchFamily="34" charset="0"/>
                        <a:cs typeface="Calibri" pitchFamily="34" charset="0"/>
                      </a:endParaRPr>
                    </a:p>
                  </a:txBody>
                  <a:tcPr>
                    <a:lnR w="12700" cap="flat" cmpd="sng" algn="ctr">
                      <a:solidFill>
                        <a:schemeClr val="tx1"/>
                      </a:solidFill>
                      <a:prstDash val="solid"/>
                      <a:round/>
                      <a:headEnd type="none" w="med" len="med"/>
                      <a:tailEnd type="none" w="med" len="med"/>
                    </a:lnR>
                  </a:tcPr>
                </a:tc>
                <a:tc>
                  <a:txBody>
                    <a:bodyPr/>
                    <a:lstStyle/>
                    <a:p>
                      <a:pPr algn="ctr"/>
                      <a:r>
                        <a:rPr lang="lt-LT" sz="3200" dirty="0" smtClean="0">
                          <a:effectLst>
                            <a:outerShdw blurRad="38100" dist="38100" dir="2700000" algn="tl">
                              <a:srgbClr val="000000">
                                <a:alpha val="43137"/>
                              </a:srgbClr>
                            </a:outerShdw>
                          </a:effectLst>
                          <a:latin typeface="Calibri" pitchFamily="34" charset="0"/>
                          <a:cs typeface="Calibri" pitchFamily="34" charset="0"/>
                        </a:rPr>
                        <a:t>84 </a:t>
                      </a:r>
                      <a:r>
                        <a:rPr lang="lt-LT" sz="3200" dirty="0" err="1" smtClean="0">
                          <a:effectLst>
                            <a:outerShdw blurRad="38100" dist="38100" dir="2700000" algn="tl">
                              <a:srgbClr val="000000">
                                <a:alpha val="43137"/>
                              </a:srgbClr>
                            </a:outerShdw>
                          </a:effectLst>
                          <a:latin typeface="Calibri" pitchFamily="34" charset="0"/>
                          <a:cs typeface="Calibri" pitchFamily="34" charset="0"/>
                        </a:rPr>
                        <a:t>proc</a:t>
                      </a:r>
                      <a:r>
                        <a:rPr lang="lt-LT" sz="3200" dirty="0" smtClean="0">
                          <a:effectLst>
                            <a:outerShdw blurRad="38100" dist="38100" dir="2700000" algn="tl">
                              <a:srgbClr val="000000">
                                <a:alpha val="43137"/>
                              </a:srgbClr>
                            </a:outerShdw>
                          </a:effectLst>
                          <a:latin typeface="Calibri" pitchFamily="34" charset="0"/>
                          <a:cs typeface="Calibri" pitchFamily="34" charset="0"/>
                        </a:rPr>
                        <a:t>.</a:t>
                      </a:r>
                      <a:endParaRPr lang="lt-LT" sz="3200" dirty="0">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2 lygiu</a:t>
                      </a:r>
                      <a:endParaRPr lang="lt-LT" sz="3200" dirty="0" smtClean="0">
                        <a:effectLst>
                          <a:outerShdw blurRad="38100" dist="38100" dir="2700000" algn="tl">
                            <a:srgbClr val="000000">
                              <a:alpha val="43137"/>
                            </a:srgbClr>
                          </a:outerShdw>
                        </a:effectLst>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3200" baseline="0" dirty="0" smtClean="0">
                          <a:effectLst>
                            <a:outerShdw blurRad="38100" dist="38100" dir="2700000" algn="tl">
                              <a:srgbClr val="000000">
                                <a:alpha val="43137"/>
                              </a:srgbClr>
                            </a:outerShdw>
                          </a:effectLst>
                          <a:latin typeface="Calibri" pitchFamily="34" charset="0"/>
                          <a:cs typeface="Calibri" pitchFamily="34" charset="0"/>
                        </a:rPr>
                        <a:t>11 raktinių žodžių</a:t>
                      </a:r>
                      <a:endParaRPr lang="lt-LT" sz="3200" dirty="0">
                        <a:effectLst>
                          <a:outerShdw blurRad="38100" dist="38100" dir="2700000" algn="tl">
                            <a:srgbClr val="000000">
                              <a:alpha val="43137"/>
                            </a:srgbClr>
                          </a:outerShdw>
                        </a:effectLst>
                        <a:latin typeface="Calibri" pitchFamily="34" charset="0"/>
                        <a:cs typeface="Calibri" pitchFamily="34" charset="0"/>
                      </a:endParaRPr>
                    </a:p>
                  </a:txBody>
                  <a:tcPr>
                    <a:lnR w="12700" cap="flat" cmpd="sng" algn="ctr">
                      <a:solidFill>
                        <a:schemeClr val="tx1"/>
                      </a:solidFill>
                      <a:prstDash val="solid"/>
                      <a:round/>
                      <a:headEnd type="none" w="med" len="med"/>
                      <a:tailEnd type="none" w="med" len="med"/>
                    </a:lnR>
                  </a:tcPr>
                </a:tc>
                <a:tc>
                  <a:txBody>
                    <a:bodyPr/>
                    <a:lstStyle/>
                    <a:p>
                      <a:pPr algn="ctr"/>
                      <a:r>
                        <a:rPr lang="lt-LT" sz="3200" dirty="0" smtClean="0">
                          <a:effectLst>
                            <a:outerShdw blurRad="38100" dist="38100" dir="2700000" algn="tl">
                              <a:srgbClr val="000000">
                                <a:alpha val="43137"/>
                              </a:srgbClr>
                            </a:outerShdw>
                          </a:effectLst>
                          <a:latin typeface="Calibri" pitchFamily="34" charset="0"/>
                          <a:cs typeface="Calibri" pitchFamily="34" charset="0"/>
                        </a:rPr>
                        <a:t>16 </a:t>
                      </a:r>
                      <a:r>
                        <a:rPr lang="lt-LT" sz="3200" dirty="0" err="1" smtClean="0">
                          <a:effectLst>
                            <a:outerShdw blurRad="38100" dist="38100" dir="2700000" algn="tl">
                              <a:srgbClr val="000000">
                                <a:alpha val="43137"/>
                              </a:srgbClr>
                            </a:outerShdw>
                          </a:effectLst>
                          <a:latin typeface="Calibri" pitchFamily="34" charset="0"/>
                          <a:cs typeface="Calibri" pitchFamily="34" charset="0"/>
                        </a:rPr>
                        <a:t>proc</a:t>
                      </a:r>
                      <a:r>
                        <a:rPr lang="lt-LT" sz="3200" dirty="0" smtClean="0">
                          <a:effectLst>
                            <a:outerShdw blurRad="38100" dist="38100" dir="2700000" algn="tl">
                              <a:srgbClr val="000000">
                                <a:alpha val="43137"/>
                              </a:srgbClr>
                            </a:outerShdw>
                          </a:effectLst>
                          <a:latin typeface="Calibri" pitchFamily="34" charset="0"/>
                          <a:cs typeface="Calibri" pitchFamily="34" charset="0"/>
                        </a:rPr>
                        <a:t>.</a:t>
                      </a:r>
                      <a:endParaRPr lang="lt-LT" sz="3200" dirty="0">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1 lygiu</a:t>
                      </a:r>
                      <a:endParaRPr lang="lt-LT" sz="3200" dirty="0" smtClean="0">
                        <a:effectLst>
                          <a:outerShdw blurRad="38100" dist="38100" dir="2700000" algn="tl">
                            <a:srgbClr val="000000">
                              <a:alpha val="43137"/>
                            </a:srgbClr>
                          </a:outerShdw>
                        </a:effectLst>
                        <a:latin typeface="Calibri" pitchFamily="34" charset="0"/>
                        <a:cs typeface="Calibri" pitchFamily="34" charset="0"/>
                      </a:endParaRPr>
                    </a:p>
                  </a:txBody>
                  <a:tcPr/>
                </a:tc>
                <a:tc>
                  <a:txBody>
                    <a:bodyPr/>
                    <a:lstStyle/>
                    <a:p>
                      <a:pPr algn="ctr"/>
                      <a:r>
                        <a:rPr lang="lt-LT" sz="3200" dirty="0" smtClean="0">
                          <a:effectLst>
                            <a:outerShdw blurRad="38100" dist="38100" dir="2700000" algn="tl">
                              <a:srgbClr val="000000">
                                <a:alpha val="43137"/>
                              </a:srgbClr>
                            </a:outerShdw>
                          </a:effectLst>
                          <a:latin typeface="Calibri" pitchFamily="34" charset="0"/>
                          <a:cs typeface="Calibri" pitchFamily="34" charset="0"/>
                        </a:rPr>
                        <a:t>-</a:t>
                      </a:r>
                      <a:endParaRPr lang="lt-LT" sz="3200" dirty="0">
                        <a:effectLst>
                          <a:outerShdw blurRad="38100" dist="38100" dir="2700000" algn="tl">
                            <a:srgbClr val="000000">
                              <a:alpha val="43137"/>
                            </a:srgbClr>
                          </a:outerShdw>
                        </a:effectLst>
                        <a:latin typeface="Calibri" pitchFamily="34" charset="0"/>
                        <a:cs typeface="Calibri" pitchFamily="34" charset="0"/>
                      </a:endParaRPr>
                    </a:p>
                  </a:txBody>
                  <a:tcPr>
                    <a:lnR w="12700" cap="flat" cmpd="sng" algn="ctr">
                      <a:solidFill>
                        <a:schemeClr val="tx1"/>
                      </a:solidFill>
                      <a:prstDash val="solid"/>
                      <a:round/>
                      <a:headEnd type="none" w="med" len="med"/>
                      <a:tailEnd type="none" w="med" len="med"/>
                    </a:lnR>
                  </a:tcPr>
                </a:tc>
                <a:tc>
                  <a:txBody>
                    <a:bodyPr/>
                    <a:lstStyle/>
                    <a:p>
                      <a:pPr algn="ctr"/>
                      <a:r>
                        <a:rPr lang="lt-LT" sz="3200" dirty="0" smtClean="0">
                          <a:effectLst>
                            <a:outerShdw blurRad="38100" dist="38100" dir="2700000" algn="tl">
                              <a:srgbClr val="000000">
                                <a:alpha val="43137"/>
                              </a:srgbClr>
                            </a:outerShdw>
                          </a:effectLst>
                          <a:latin typeface="Calibri" pitchFamily="34" charset="0"/>
                          <a:cs typeface="Calibri" pitchFamily="34" charset="0"/>
                        </a:rPr>
                        <a:t>-</a:t>
                      </a:r>
                      <a:endParaRPr lang="lt-LT" sz="3200" dirty="0">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498289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21741"/>
            <a:ext cx="8784976" cy="3539430"/>
          </a:xfrm>
          <a:prstGeom prst="rect">
            <a:avLst/>
          </a:prstGeom>
          <a:noFill/>
        </p:spPr>
        <p:txBody>
          <a:bodyPr wrap="square" rtlCol="0">
            <a:spAutoFit/>
          </a:bodyPr>
          <a:lstStyle/>
          <a:p>
            <a:pPr algn="ctr"/>
            <a:r>
              <a:rPr lang="lt-LT" sz="2800"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VERTINIMO LYGIAIS </a:t>
            </a:r>
          </a:p>
          <a:p>
            <a:pPr algn="ctr"/>
            <a:r>
              <a:rPr lang="lt-LT" sz="2800" b="1" u="sng"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VIDURKIAI</a:t>
            </a:r>
            <a:r>
              <a:rPr lang="lt-LT" sz="2800" u="sng" dirty="0" smtClean="0">
                <a:solidFill>
                  <a:srgbClr val="0000CC"/>
                </a:solidFill>
                <a:effectLst>
                  <a:outerShdw blurRad="38100" dist="38100" dir="2700000" algn="tl">
                    <a:srgbClr val="000000">
                      <a:alpha val="43137"/>
                    </a:srgbClr>
                  </a:outerShdw>
                </a:effectLst>
                <a:latin typeface="Calibri" pitchFamily="34" charset="0"/>
                <a:cs typeface="Calibri" pitchFamily="34" charset="0"/>
              </a:rPr>
              <a:t> PAGAL RAKTINIUS ŽODŽIUS ir TEMAS</a:t>
            </a:r>
          </a:p>
          <a:p>
            <a:endParaRPr lang="lt-LT" sz="2800" u="sng" dirty="0">
              <a:solidFill>
                <a:srgbClr val="0000CC"/>
              </a:solidFill>
              <a:effectLst>
                <a:outerShdw blurRad="38100" dist="38100" dir="2700000" algn="tl">
                  <a:srgbClr val="000000">
                    <a:alpha val="43137"/>
                  </a:srgbClr>
                </a:outerShdw>
              </a:effectLst>
              <a:latin typeface="Calibri" pitchFamily="34" charset="0"/>
              <a:cs typeface="Calibri" pitchFamily="34" charset="0"/>
            </a:endParaRPr>
          </a:p>
          <a:p>
            <a:endParaRPr lang="lt-LT" sz="2800" dirty="0">
              <a:solidFill>
                <a:srgbClr val="0000CC"/>
              </a:solidFill>
              <a:effectLst>
                <a:outerShdw blurRad="38100" dist="38100" dir="2700000" algn="tl">
                  <a:srgbClr val="000000">
                    <a:alpha val="43137"/>
                  </a:srgbClr>
                </a:outerShdw>
              </a:effectLst>
              <a:latin typeface="Calibri" pitchFamily="34" charset="0"/>
              <a:cs typeface="Calibri" pitchFamily="34" charset="0"/>
            </a:endParaRPr>
          </a:p>
          <a:p>
            <a:endParaRPr lang="lt-LT" sz="2800" dirty="0" smtClean="0">
              <a:solidFill>
                <a:srgbClr val="0000CC"/>
              </a:solidFill>
              <a:effectLst>
                <a:outerShdw blurRad="38100" dist="38100" dir="2700000" algn="tl">
                  <a:srgbClr val="000000">
                    <a:alpha val="43137"/>
                  </a:srgbClr>
                </a:outerShdw>
              </a:effectLst>
              <a:latin typeface="Calibri" pitchFamily="34" charset="0"/>
              <a:cs typeface="Calibri" pitchFamily="34" charset="0"/>
            </a:endParaRPr>
          </a:p>
          <a:p>
            <a:r>
              <a:rPr lang="lt-LT" sz="2800" dirty="0" smtClean="0">
                <a:effectLst>
                  <a:outerShdw blurRad="38100" dist="38100" dir="2700000" algn="tl">
                    <a:srgbClr val="000000">
                      <a:alpha val="43137"/>
                    </a:srgbClr>
                  </a:outerShdw>
                </a:effectLst>
                <a:latin typeface="Calibri" pitchFamily="34" charset="0"/>
                <a:cs typeface="Calibri" pitchFamily="34" charset="0"/>
              </a:rPr>
              <a:t>		</a:t>
            </a:r>
          </a:p>
          <a:p>
            <a:endParaRPr lang="lt-LT" sz="2800" dirty="0">
              <a:effectLst>
                <a:outerShdw blurRad="38100" dist="38100" dir="2700000" algn="tl">
                  <a:srgbClr val="000000">
                    <a:alpha val="43137"/>
                  </a:srgbClr>
                </a:outerShdw>
              </a:effectLst>
              <a:latin typeface="Calibri" pitchFamily="34" charset="0"/>
              <a:cs typeface="Calibri" pitchFamily="34" charset="0"/>
            </a:endParaRPr>
          </a:p>
          <a:p>
            <a:endParaRPr lang="lt-LT" sz="2800" dirty="0">
              <a:effectLst>
                <a:outerShdw blurRad="38100" dist="38100" dir="2700000" algn="tl">
                  <a:srgbClr val="000000">
                    <a:alpha val="43137"/>
                  </a:srgbClr>
                </a:outerShdw>
              </a:effectLst>
              <a:latin typeface="Calibri" pitchFamily="34" charset="0"/>
              <a:cs typeface="Calibri" pitchFamily="34" charset="0"/>
            </a:endParaRPr>
          </a:p>
        </p:txBody>
      </p:sp>
      <p:graphicFrame>
        <p:nvGraphicFramePr>
          <p:cNvPr id="2" name="Lentelė 1"/>
          <p:cNvGraphicFramePr>
            <a:graphicFrameLocks noGrp="1"/>
          </p:cNvGraphicFramePr>
          <p:nvPr>
            <p:extLst>
              <p:ext uri="{D42A27DB-BD31-4B8C-83A1-F6EECF244321}">
                <p14:modId xmlns:p14="http://schemas.microsoft.com/office/powerpoint/2010/main" val="1655015612"/>
              </p:ext>
            </p:extLst>
          </p:nvPr>
        </p:nvGraphicFramePr>
        <p:xfrm>
          <a:off x="107504" y="1052736"/>
          <a:ext cx="8803233" cy="5029200"/>
        </p:xfrm>
        <a:graphic>
          <a:graphicData uri="http://schemas.openxmlformats.org/drawingml/2006/table">
            <a:tbl>
              <a:tblPr firstRow="1" bandRow="1">
                <a:tableStyleId>{5940675A-B579-460E-94D1-54222C63F5DA}</a:tableStyleId>
              </a:tblPr>
              <a:tblGrid>
                <a:gridCol w="882353"/>
                <a:gridCol w="1584176"/>
                <a:gridCol w="1584176"/>
                <a:gridCol w="1584176"/>
                <a:gridCol w="1584176"/>
                <a:gridCol w="1584176"/>
              </a:tblGrid>
              <a:tr h="370840">
                <a:tc>
                  <a:txBody>
                    <a:bodyPr/>
                    <a:lstStyle/>
                    <a:p>
                      <a:endParaRPr lang="lt-LT" sz="3200" dirty="0">
                        <a:effectLst>
                          <a:outerShdw blurRad="38100" dist="38100" dir="2700000" algn="tl">
                            <a:srgbClr val="000000">
                              <a:alpha val="43137"/>
                            </a:srgbClr>
                          </a:outerShdw>
                        </a:effectLst>
                        <a:latin typeface="Calibri" pitchFamily="34" charset="0"/>
                        <a:cs typeface="Calibri" pitchFamily="34" charset="0"/>
                      </a:endParaRPr>
                    </a:p>
                  </a:txBody>
                  <a:tcPr anchor="b"/>
                </a:tc>
                <a:tc>
                  <a:txBody>
                    <a:bodyPr/>
                    <a:lstStyle/>
                    <a:p>
                      <a:pPr algn="ctr"/>
                      <a:r>
                        <a:rPr lang="lt-LT" sz="2800" dirty="0" smtClean="0">
                          <a:effectLst>
                            <a:outerShdw blurRad="38100" dist="38100" dir="2700000" algn="tl">
                              <a:srgbClr val="000000">
                                <a:alpha val="43137"/>
                              </a:srgbClr>
                            </a:outerShdw>
                          </a:effectLst>
                          <a:latin typeface="Arial Narrow" pitchFamily="34" charset="0"/>
                          <a:cs typeface="Calibri" pitchFamily="34" charset="0"/>
                        </a:rPr>
                        <a:t>1 . Rezultatai</a:t>
                      </a:r>
                    </a:p>
                    <a:p>
                      <a:pPr algn="ctr"/>
                      <a:endParaRPr lang="lt-LT" sz="2800" dirty="0" smtClean="0">
                        <a:effectLst>
                          <a:outerShdw blurRad="38100" dist="38100" dir="2700000" algn="tl">
                            <a:srgbClr val="000000">
                              <a:alpha val="43137"/>
                            </a:srgbClr>
                          </a:outerShdw>
                        </a:effectLst>
                        <a:latin typeface="Arial Narrow" pitchFamily="34" charset="0"/>
                        <a:cs typeface="Calibri" pitchFamily="34" charset="0"/>
                      </a:endParaRPr>
                    </a:p>
                    <a:p>
                      <a:pPr algn="ctr"/>
                      <a:r>
                        <a:rPr lang="lt-LT" sz="1600" dirty="0" smtClean="0">
                          <a:effectLst>
                            <a:outerShdw blurRad="38100" dist="38100" dir="2700000" algn="tl">
                              <a:srgbClr val="000000">
                                <a:alpha val="43137"/>
                              </a:srgbClr>
                            </a:outerShdw>
                          </a:effectLst>
                          <a:latin typeface="Arial Narrow" pitchFamily="34" charset="0"/>
                          <a:cs typeface="Calibri" pitchFamily="34" charset="0"/>
                        </a:rPr>
                        <a:t>11 </a:t>
                      </a:r>
                    </a:p>
                    <a:p>
                      <a:pPr algn="ctr"/>
                      <a:r>
                        <a:rPr lang="lt-LT" sz="1600" dirty="0" smtClean="0">
                          <a:effectLst>
                            <a:outerShdw blurRad="38100" dist="38100" dir="2700000" algn="tl">
                              <a:srgbClr val="000000">
                                <a:alpha val="43137"/>
                              </a:srgbClr>
                            </a:outerShdw>
                          </a:effectLst>
                          <a:latin typeface="Arial Narrow" pitchFamily="34" charset="0"/>
                          <a:cs typeface="Calibri" pitchFamily="34" charset="0"/>
                        </a:rPr>
                        <a:t>raktinių žodžių</a:t>
                      </a:r>
                    </a:p>
                  </a:txBody>
                  <a:tcPr anchor="b">
                    <a:lnR w="12700" cap="flat" cmpd="sng" algn="ctr">
                      <a:solidFill>
                        <a:schemeClr val="tx1"/>
                      </a:solidFill>
                      <a:prstDash val="solid"/>
                      <a:round/>
                      <a:headEnd type="none" w="med" len="med"/>
                      <a:tailEnd type="none" w="med" len="med"/>
                    </a:lnR>
                  </a:tcPr>
                </a:tc>
                <a:tc>
                  <a:txBody>
                    <a:bodyPr/>
                    <a:lstStyle/>
                    <a:p>
                      <a:pPr algn="ctr"/>
                      <a:r>
                        <a:rPr lang="lt-LT" sz="2800" dirty="0" smtClean="0">
                          <a:effectLst>
                            <a:outerShdw blurRad="38100" dist="38100" dir="2700000" algn="tl">
                              <a:srgbClr val="000000">
                                <a:alpha val="43137"/>
                              </a:srgbClr>
                            </a:outerShdw>
                          </a:effectLst>
                          <a:latin typeface="Arial Narrow" pitchFamily="34" charset="0"/>
                          <a:cs typeface="Calibri" pitchFamily="34" charset="0"/>
                        </a:rPr>
                        <a:t>2. Ugdymas (</a:t>
                      </a:r>
                      <a:r>
                        <a:rPr lang="lt-LT" sz="2800" dirty="0" err="1" smtClean="0">
                          <a:effectLst>
                            <a:outerShdw blurRad="38100" dist="38100" dir="2700000" algn="tl">
                              <a:srgbClr val="000000">
                                <a:alpha val="43137"/>
                              </a:srgbClr>
                            </a:outerShdw>
                          </a:effectLst>
                          <a:latin typeface="Arial Narrow" pitchFamily="34" charset="0"/>
                          <a:cs typeface="Calibri" pitchFamily="34" charset="0"/>
                        </a:rPr>
                        <a:t>is</a:t>
                      </a:r>
                      <a:r>
                        <a:rPr lang="lt-LT" sz="2800" dirty="0" smtClean="0">
                          <a:effectLst>
                            <a:outerShdw blurRad="38100" dist="38100" dir="2700000" algn="tl">
                              <a:srgbClr val="000000">
                                <a:alpha val="43137"/>
                              </a:srgbClr>
                            </a:outerShdw>
                          </a:effectLst>
                          <a:latin typeface="Arial Narrow" pitchFamily="34" charset="0"/>
                          <a:cs typeface="Calibri" pitchFamily="34" charset="0"/>
                        </a:rPr>
                        <a:t>) ir mokinių patirtys</a:t>
                      </a:r>
                    </a:p>
                    <a:p>
                      <a:pPr algn="ctr"/>
                      <a:endParaRPr lang="lt-LT" sz="2800" dirty="0" smtClean="0">
                        <a:effectLst>
                          <a:outerShdw blurRad="38100" dist="38100" dir="2700000" algn="tl">
                            <a:srgbClr val="000000">
                              <a:alpha val="43137"/>
                            </a:srgbClr>
                          </a:outerShdw>
                        </a:effectLst>
                        <a:latin typeface="Arial Narrow" pitchFamily="34" charset="0"/>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lt-LT" sz="1600" dirty="0" smtClean="0">
                          <a:effectLst>
                            <a:outerShdw blurRad="38100" dist="38100" dir="2700000" algn="tl">
                              <a:srgbClr val="000000">
                                <a:alpha val="43137"/>
                              </a:srgbClr>
                            </a:outerShdw>
                          </a:effectLst>
                          <a:latin typeface="Arial Narrow" pitchFamily="34" charset="0"/>
                          <a:cs typeface="Calibri" pitchFamily="34" charset="0"/>
                        </a:rPr>
                        <a:t>26 </a:t>
                      </a:r>
                    </a:p>
                    <a:p>
                      <a:pPr marL="0" marR="0" indent="0" algn="ctr" defTabSz="914400" rtl="0" eaLnBrk="1" fontAlgn="auto" latinLnBrk="0" hangingPunct="1">
                        <a:lnSpc>
                          <a:spcPct val="100000"/>
                        </a:lnSpc>
                        <a:spcBef>
                          <a:spcPts val="0"/>
                        </a:spcBef>
                        <a:spcAft>
                          <a:spcPts val="0"/>
                        </a:spcAft>
                        <a:buClrTx/>
                        <a:buSzTx/>
                        <a:buFontTx/>
                        <a:buNone/>
                        <a:tabLst/>
                        <a:defRPr/>
                      </a:pPr>
                      <a:r>
                        <a:rPr lang="lt-LT" sz="1600" dirty="0" smtClean="0">
                          <a:effectLst>
                            <a:outerShdw blurRad="38100" dist="38100" dir="2700000" algn="tl">
                              <a:srgbClr val="000000">
                                <a:alpha val="43137"/>
                              </a:srgbClr>
                            </a:outerShdw>
                          </a:effectLst>
                          <a:latin typeface="Arial Narrow" pitchFamily="34" charset="0"/>
                          <a:cs typeface="Calibri" pitchFamily="34" charset="0"/>
                        </a:rPr>
                        <a:t>raktiniai žodžiai</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lt-LT" sz="2800" dirty="0" smtClean="0">
                          <a:effectLst>
                            <a:outerShdw blurRad="38100" dist="38100" dir="2700000" algn="tl">
                              <a:srgbClr val="000000">
                                <a:alpha val="43137"/>
                              </a:srgbClr>
                            </a:outerShdw>
                          </a:effectLst>
                          <a:latin typeface="Arial Narrow" pitchFamily="34" charset="0"/>
                          <a:cs typeface="Calibri" pitchFamily="34" charset="0"/>
                        </a:rPr>
                        <a:t>3. Ugdymo (si) aplinkos</a:t>
                      </a:r>
                    </a:p>
                    <a:p>
                      <a:pPr algn="ctr"/>
                      <a:endParaRPr lang="lt-LT" sz="2800" dirty="0" smtClean="0">
                        <a:effectLst>
                          <a:outerShdw blurRad="38100" dist="38100" dir="2700000" algn="tl">
                            <a:srgbClr val="000000">
                              <a:alpha val="43137"/>
                            </a:srgbClr>
                          </a:outerShdw>
                        </a:effectLst>
                        <a:latin typeface="Arial Narrow" pitchFamily="34" charset="0"/>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lt-LT" sz="1600" dirty="0" smtClean="0">
                          <a:effectLst>
                            <a:outerShdw blurRad="38100" dist="38100" dir="2700000" algn="tl">
                              <a:srgbClr val="000000">
                                <a:alpha val="43137"/>
                              </a:srgbClr>
                            </a:outerShdw>
                          </a:effectLst>
                          <a:latin typeface="Arial Narrow" pitchFamily="34" charset="0"/>
                          <a:cs typeface="Calibri" pitchFamily="34" charset="0"/>
                        </a:rPr>
                        <a:t>10 </a:t>
                      </a:r>
                    </a:p>
                    <a:p>
                      <a:pPr marL="0" marR="0" indent="0" algn="ctr" defTabSz="914400" rtl="0" eaLnBrk="1" fontAlgn="auto" latinLnBrk="0" hangingPunct="1">
                        <a:lnSpc>
                          <a:spcPct val="100000"/>
                        </a:lnSpc>
                        <a:spcBef>
                          <a:spcPts val="0"/>
                        </a:spcBef>
                        <a:spcAft>
                          <a:spcPts val="0"/>
                        </a:spcAft>
                        <a:buClrTx/>
                        <a:buSzTx/>
                        <a:buFontTx/>
                        <a:buNone/>
                        <a:tabLst/>
                        <a:defRPr/>
                      </a:pPr>
                      <a:r>
                        <a:rPr lang="lt-LT" sz="1600" dirty="0" smtClean="0">
                          <a:effectLst>
                            <a:outerShdw blurRad="38100" dist="38100" dir="2700000" algn="tl">
                              <a:srgbClr val="000000">
                                <a:alpha val="43137"/>
                              </a:srgbClr>
                            </a:outerShdw>
                          </a:effectLst>
                          <a:latin typeface="Arial Narrow" pitchFamily="34" charset="0"/>
                          <a:cs typeface="Calibri" pitchFamily="34" charset="0"/>
                        </a:rPr>
                        <a:t>raktinių žodžių</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lt-LT" sz="2800" dirty="0" smtClean="0">
                          <a:effectLst>
                            <a:outerShdw blurRad="38100" dist="38100" dir="2700000" algn="tl">
                              <a:srgbClr val="000000">
                                <a:alpha val="43137"/>
                              </a:srgbClr>
                            </a:outerShdw>
                          </a:effectLst>
                          <a:latin typeface="Arial Narrow" pitchFamily="34" charset="0"/>
                          <a:cs typeface="Calibri" pitchFamily="34" charset="0"/>
                        </a:rPr>
                        <a:t>4. Lyderystė ir vadyba</a:t>
                      </a:r>
                    </a:p>
                    <a:p>
                      <a:pPr algn="ctr"/>
                      <a:endParaRPr lang="lt-LT" sz="2800" dirty="0" smtClean="0">
                        <a:effectLst>
                          <a:outerShdw blurRad="38100" dist="38100" dir="2700000" algn="tl">
                            <a:srgbClr val="000000">
                              <a:alpha val="43137"/>
                            </a:srgbClr>
                          </a:outerShdw>
                        </a:effectLst>
                        <a:latin typeface="Arial Narrow" pitchFamily="34" charset="0"/>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lt-LT" sz="1600" dirty="0" smtClean="0">
                          <a:effectLst>
                            <a:outerShdw blurRad="38100" dist="38100" dir="2700000" algn="tl">
                              <a:srgbClr val="000000">
                                <a:alpha val="43137"/>
                              </a:srgbClr>
                            </a:outerShdw>
                          </a:effectLst>
                          <a:latin typeface="Arial Narrow" pitchFamily="34" charset="0"/>
                          <a:cs typeface="Calibri" pitchFamily="34" charset="0"/>
                        </a:rPr>
                        <a:t>20 </a:t>
                      </a:r>
                    </a:p>
                    <a:p>
                      <a:pPr marL="0" marR="0" indent="0" algn="ctr" defTabSz="914400" rtl="0" eaLnBrk="1" fontAlgn="auto" latinLnBrk="0" hangingPunct="1">
                        <a:lnSpc>
                          <a:spcPct val="100000"/>
                        </a:lnSpc>
                        <a:spcBef>
                          <a:spcPts val="0"/>
                        </a:spcBef>
                        <a:spcAft>
                          <a:spcPts val="0"/>
                        </a:spcAft>
                        <a:buClrTx/>
                        <a:buSzTx/>
                        <a:buFontTx/>
                        <a:buNone/>
                        <a:tabLst/>
                        <a:defRPr/>
                      </a:pPr>
                      <a:r>
                        <a:rPr lang="lt-LT" sz="1600" dirty="0" smtClean="0">
                          <a:effectLst>
                            <a:outerShdw blurRad="38100" dist="38100" dir="2700000" algn="tl">
                              <a:srgbClr val="000000">
                                <a:alpha val="43137"/>
                              </a:srgbClr>
                            </a:outerShdw>
                          </a:effectLst>
                          <a:latin typeface="Arial Narrow" pitchFamily="34" charset="0"/>
                          <a:cs typeface="Calibri" pitchFamily="34" charset="0"/>
                        </a:rPr>
                        <a:t>raktinių žodžių</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lt-LT" sz="2800" b="1" smtClean="0">
                          <a:effectLst>
                            <a:outerShdw blurRad="38100" dist="38100" dir="2700000" algn="tl">
                              <a:srgbClr val="000000">
                                <a:alpha val="43137"/>
                              </a:srgbClr>
                            </a:outerShdw>
                          </a:effectLst>
                          <a:latin typeface="Arial Narrow" pitchFamily="34" charset="0"/>
                          <a:cs typeface="Calibri" pitchFamily="34" charset="0"/>
                        </a:rPr>
                        <a:t>Bendras</a:t>
                      </a:r>
                    </a:p>
                    <a:p>
                      <a:pPr algn="ctr"/>
                      <a:endParaRPr lang="lt-LT" sz="2800" b="1" smtClean="0">
                        <a:effectLst>
                          <a:outerShdw blurRad="38100" dist="38100" dir="2700000" algn="tl">
                            <a:srgbClr val="000000">
                              <a:alpha val="43137"/>
                            </a:srgbClr>
                          </a:outerShdw>
                        </a:effectLst>
                        <a:latin typeface="Arial Narrow" pitchFamily="34" charset="0"/>
                        <a:cs typeface="Calibri"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lt-LT" sz="1600" smtClean="0">
                          <a:effectLst>
                            <a:outerShdw blurRad="38100" dist="38100" dir="2700000" algn="tl">
                              <a:srgbClr val="000000">
                                <a:alpha val="43137"/>
                              </a:srgbClr>
                            </a:outerShdw>
                          </a:effectLst>
                          <a:latin typeface="Arial Narrow" pitchFamily="34" charset="0"/>
                          <a:cs typeface="Calibri" pitchFamily="34" charset="0"/>
                        </a:rPr>
                        <a:t>67 </a:t>
                      </a:r>
                    </a:p>
                    <a:p>
                      <a:pPr marL="0" marR="0" indent="0" algn="ctr" defTabSz="914400" rtl="0" eaLnBrk="1" fontAlgn="auto" latinLnBrk="0" hangingPunct="1">
                        <a:lnSpc>
                          <a:spcPct val="100000"/>
                        </a:lnSpc>
                        <a:spcBef>
                          <a:spcPts val="0"/>
                        </a:spcBef>
                        <a:spcAft>
                          <a:spcPts val="0"/>
                        </a:spcAft>
                        <a:buClrTx/>
                        <a:buSzTx/>
                        <a:buFontTx/>
                        <a:buNone/>
                        <a:tabLst/>
                        <a:defRPr/>
                      </a:pPr>
                      <a:r>
                        <a:rPr lang="lt-LT" sz="1600" smtClean="0">
                          <a:effectLst>
                            <a:outerShdw blurRad="38100" dist="38100" dir="2700000" algn="tl">
                              <a:srgbClr val="000000">
                                <a:alpha val="43137"/>
                              </a:srgbClr>
                            </a:outerShdw>
                          </a:effectLst>
                          <a:latin typeface="Arial Narrow" pitchFamily="34" charset="0"/>
                          <a:cs typeface="Calibri" pitchFamily="34" charset="0"/>
                        </a:rPr>
                        <a:t>raktiniai žodžiai</a:t>
                      </a:r>
                    </a:p>
                  </a:txBody>
                  <a:tcPr anchor="b">
                    <a:lnL w="12700" cap="flat" cmpd="sng" algn="ctr">
                      <a:solidFill>
                        <a:schemeClr val="tx1"/>
                      </a:solidFill>
                      <a:prstDash val="solid"/>
                      <a:round/>
                      <a:headEnd type="none" w="med" len="med"/>
                      <a:tailEnd type="none" w="med" len="med"/>
                    </a:lnL>
                  </a:tcPr>
                </a:tc>
              </a:tr>
              <a:tr h="9433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8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3 </a:t>
                      </a:r>
                    </a:p>
                    <a:p>
                      <a:pPr marL="0" marR="0" indent="0" algn="ctr" defTabSz="914400" rtl="0" eaLnBrk="1" fontAlgn="auto" latinLnBrk="0" hangingPunct="1">
                        <a:lnSpc>
                          <a:spcPct val="100000"/>
                        </a:lnSpc>
                        <a:spcBef>
                          <a:spcPts val="0"/>
                        </a:spcBef>
                        <a:spcAft>
                          <a:spcPts val="0"/>
                        </a:spcAft>
                        <a:buClrTx/>
                        <a:buSzTx/>
                        <a:buFontTx/>
                        <a:buNone/>
                        <a:tabLst/>
                        <a:defRPr/>
                      </a:pPr>
                      <a:r>
                        <a:rPr lang="lt-LT" sz="28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lygiu</a:t>
                      </a:r>
                      <a:endParaRPr lang="lt-LT" sz="2800" b="1" dirty="0" smtClean="0">
                        <a:effectLst>
                          <a:outerShdw blurRad="38100" dist="38100" dir="2700000" algn="tl">
                            <a:srgbClr val="000000">
                              <a:alpha val="43137"/>
                            </a:srgbClr>
                          </a:outerShdw>
                        </a:effectLst>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7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8</a:t>
                      </a:r>
                      <a:r>
                        <a:rPr lang="lt-LT" sz="2700" dirty="0" smtClean="0">
                          <a:effectLst>
                            <a:outerShdw blurRad="38100" dist="38100" dir="2700000" algn="tl">
                              <a:srgbClr val="000000">
                                <a:alpha val="43137"/>
                              </a:srgbClr>
                            </a:outerShdw>
                          </a:effectLst>
                          <a:latin typeface="Calibri" pitchFamily="34" charset="0"/>
                          <a:cs typeface="Calibri" pitchFamily="34" charset="0"/>
                        </a:rPr>
                        <a:t> rakt. </a:t>
                      </a:r>
                      <a:r>
                        <a:rPr lang="lt-LT" sz="2700" dirty="0" err="1" smtClean="0">
                          <a:effectLst>
                            <a:outerShdw blurRad="38100" dist="38100" dir="2700000" algn="tl">
                              <a:srgbClr val="000000">
                                <a:alpha val="43137"/>
                              </a:srgbClr>
                            </a:outerShdw>
                          </a:effectLst>
                          <a:latin typeface="Calibri" pitchFamily="34" charset="0"/>
                          <a:cs typeface="Calibri" pitchFamily="34" charset="0"/>
                        </a:rPr>
                        <a:t>ž</a:t>
                      </a:r>
                      <a:r>
                        <a:rPr lang="lt-LT" sz="2700" dirty="0" smtClean="0">
                          <a:effectLst>
                            <a:outerShdw blurRad="38100" dist="38100" dir="2700000" algn="tl">
                              <a:srgbClr val="000000">
                                <a:alpha val="43137"/>
                              </a:srgbClr>
                            </a:outerShdw>
                          </a:effectLst>
                          <a:latin typeface="Calibri" pitchFamily="34" charset="0"/>
                          <a:cs typeface="Calibri"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lt-LT" sz="2700" dirty="0" smtClean="0">
                          <a:effectLst>
                            <a:outerShdw blurRad="38100" dist="38100" dir="2700000" algn="tl">
                              <a:srgbClr val="000000">
                                <a:alpha val="43137"/>
                              </a:srgbClr>
                            </a:outerShdw>
                          </a:effectLst>
                          <a:latin typeface="Calibri" pitchFamily="34" charset="0"/>
                          <a:cs typeface="Calibri" pitchFamily="34" charset="0"/>
                        </a:rPr>
                        <a:t>(73 %)</a:t>
                      </a: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700" b="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21</a:t>
                      </a:r>
                      <a:r>
                        <a:rPr lang="lt-LT" sz="2700" dirty="0" smtClean="0">
                          <a:effectLst>
                            <a:outerShdw blurRad="38100" dist="38100" dir="2700000" algn="tl">
                              <a:srgbClr val="000000">
                                <a:alpha val="43137"/>
                              </a:srgbClr>
                            </a:outerShdw>
                          </a:effectLst>
                          <a:latin typeface="Calibri" pitchFamily="34" charset="0"/>
                          <a:cs typeface="Calibri" pitchFamily="34" charset="0"/>
                        </a:rPr>
                        <a:t> rakt. </a:t>
                      </a:r>
                      <a:r>
                        <a:rPr lang="lt-LT" sz="2700" dirty="0" err="1" smtClean="0">
                          <a:effectLst>
                            <a:outerShdw blurRad="38100" dist="38100" dir="2700000" algn="tl">
                              <a:srgbClr val="000000">
                                <a:alpha val="43137"/>
                              </a:srgbClr>
                            </a:outerShdw>
                          </a:effectLst>
                          <a:latin typeface="Calibri" pitchFamily="34" charset="0"/>
                          <a:cs typeface="Calibri" pitchFamily="34" charset="0"/>
                        </a:rPr>
                        <a:t>ž</a:t>
                      </a:r>
                      <a:r>
                        <a:rPr lang="lt-LT" sz="2700" dirty="0" smtClean="0">
                          <a:effectLst>
                            <a:outerShdw blurRad="38100" dist="38100" dir="2700000" algn="tl">
                              <a:srgbClr val="000000">
                                <a:alpha val="43137"/>
                              </a:srgbClr>
                            </a:outerShdw>
                          </a:effectLst>
                          <a:latin typeface="Calibri" pitchFamily="34" charset="0"/>
                          <a:cs typeface="Calibri"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lt-LT" sz="2700" dirty="0" smtClean="0">
                          <a:effectLst>
                            <a:outerShdw blurRad="38100" dist="38100" dir="2700000" algn="tl">
                              <a:srgbClr val="000000">
                                <a:alpha val="43137"/>
                              </a:srgbClr>
                            </a:outerShdw>
                          </a:effectLst>
                          <a:latin typeface="Calibri" pitchFamily="34" charset="0"/>
                          <a:cs typeface="Calibri" pitchFamily="34" charset="0"/>
                        </a:rPr>
                        <a:t>(81 %)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lvl="0" algn="ctr">
                        <a:defRPr/>
                      </a:pPr>
                      <a:r>
                        <a:rPr lang="lt-LT" sz="27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9</a:t>
                      </a:r>
                      <a:r>
                        <a:rPr lang="lt-LT" sz="2700" dirty="0" smtClean="0">
                          <a:solidFill>
                            <a:srgbClr val="000000"/>
                          </a:solidFill>
                          <a:effectLst>
                            <a:outerShdw blurRad="38100" dist="38100" dir="2700000" algn="tl">
                              <a:srgbClr val="000000">
                                <a:alpha val="43137"/>
                              </a:srgbClr>
                            </a:outerShdw>
                          </a:effectLst>
                          <a:latin typeface="Calibri" pitchFamily="34" charset="0"/>
                          <a:cs typeface="Calibri" pitchFamily="34" charset="0"/>
                        </a:rPr>
                        <a:t> rakt. </a:t>
                      </a:r>
                      <a:r>
                        <a:rPr lang="lt-LT" sz="2700" dirty="0" err="1" smtClean="0">
                          <a:solidFill>
                            <a:srgbClr val="000000"/>
                          </a:solidFill>
                          <a:effectLst>
                            <a:outerShdw blurRad="38100" dist="38100" dir="2700000" algn="tl">
                              <a:srgbClr val="000000">
                                <a:alpha val="43137"/>
                              </a:srgbClr>
                            </a:outerShdw>
                          </a:effectLst>
                          <a:latin typeface="Calibri" pitchFamily="34" charset="0"/>
                          <a:cs typeface="Calibri" pitchFamily="34" charset="0"/>
                        </a:rPr>
                        <a:t>ž</a:t>
                      </a:r>
                      <a:r>
                        <a:rPr lang="lt-LT" sz="2700" dirty="0" smtClean="0">
                          <a:solidFill>
                            <a:srgbClr val="000000"/>
                          </a:solidFill>
                          <a:effectLst>
                            <a:outerShdw blurRad="38100" dist="38100" dir="2700000" algn="tl">
                              <a:srgbClr val="000000">
                                <a:alpha val="43137"/>
                              </a:srgbClr>
                            </a:outerShdw>
                          </a:effectLst>
                          <a:latin typeface="Calibri" pitchFamily="34" charset="0"/>
                          <a:cs typeface="Calibri" pitchFamily="34" charset="0"/>
                        </a:rPr>
                        <a:t>.</a:t>
                      </a:r>
                    </a:p>
                    <a:p>
                      <a:pPr lvl="0" algn="ctr">
                        <a:defRPr/>
                      </a:pPr>
                      <a:r>
                        <a:rPr lang="lt-LT" sz="2700" dirty="0" smtClean="0">
                          <a:solidFill>
                            <a:srgbClr val="000000"/>
                          </a:solidFill>
                          <a:effectLst>
                            <a:outerShdw blurRad="38100" dist="38100" dir="2700000" algn="tl">
                              <a:srgbClr val="000000">
                                <a:alpha val="43137"/>
                              </a:srgbClr>
                            </a:outerShdw>
                          </a:effectLst>
                          <a:latin typeface="Calibri" pitchFamily="34" charset="0"/>
                          <a:cs typeface="Calibri" pitchFamily="34" charset="0"/>
                        </a:rPr>
                        <a:t>(90 %)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7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18</a:t>
                      </a:r>
                      <a:r>
                        <a:rPr lang="lt-LT" sz="2700" dirty="0" smtClean="0">
                          <a:effectLst>
                            <a:outerShdw blurRad="38100" dist="38100" dir="2700000" algn="tl">
                              <a:srgbClr val="000000">
                                <a:alpha val="43137"/>
                              </a:srgbClr>
                            </a:outerShdw>
                          </a:effectLst>
                          <a:latin typeface="Calibri" pitchFamily="34" charset="0"/>
                          <a:cs typeface="Calibri" pitchFamily="34" charset="0"/>
                        </a:rPr>
                        <a:t> rakt. </a:t>
                      </a:r>
                      <a:r>
                        <a:rPr lang="lt-LT" sz="2700" dirty="0" err="1" smtClean="0">
                          <a:effectLst>
                            <a:outerShdw blurRad="38100" dist="38100" dir="2700000" algn="tl">
                              <a:srgbClr val="000000">
                                <a:alpha val="43137"/>
                              </a:srgbClr>
                            </a:outerShdw>
                          </a:effectLst>
                          <a:latin typeface="Calibri" pitchFamily="34" charset="0"/>
                          <a:cs typeface="Calibri" pitchFamily="34" charset="0"/>
                        </a:rPr>
                        <a:t>ž</a:t>
                      </a:r>
                      <a:r>
                        <a:rPr lang="lt-LT" sz="2700" dirty="0" smtClean="0">
                          <a:effectLst>
                            <a:outerShdw blurRad="38100" dist="38100" dir="2700000" algn="tl">
                              <a:srgbClr val="000000">
                                <a:alpha val="43137"/>
                              </a:srgbClr>
                            </a:outerShdw>
                          </a:effectLst>
                          <a:latin typeface="Calibri" pitchFamily="34" charset="0"/>
                          <a:cs typeface="Calibri"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lt-LT" sz="2700" dirty="0" smtClean="0">
                          <a:effectLst>
                            <a:outerShdw blurRad="38100" dist="38100" dir="2700000" algn="tl">
                              <a:srgbClr val="000000">
                                <a:alpha val="43137"/>
                              </a:srgbClr>
                            </a:outerShdw>
                          </a:effectLst>
                          <a:latin typeface="Calibri" pitchFamily="34" charset="0"/>
                          <a:cs typeface="Calibri" pitchFamily="34" charset="0"/>
                        </a:rPr>
                        <a:t>(90 %)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lt-LT" sz="28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56</a:t>
                      </a:r>
                      <a:r>
                        <a:rPr lang="lt-LT" sz="2800" b="1" dirty="0" smtClean="0">
                          <a:effectLst>
                            <a:outerShdw blurRad="38100" dist="38100" dir="2700000" algn="tl">
                              <a:srgbClr val="000000">
                                <a:alpha val="43137"/>
                              </a:srgbClr>
                            </a:outerShdw>
                          </a:effectLst>
                          <a:latin typeface="Calibri" pitchFamily="34" charset="0"/>
                          <a:cs typeface="Calibri" pitchFamily="34" charset="0"/>
                        </a:rPr>
                        <a:t> </a:t>
                      </a:r>
                    </a:p>
                    <a:p>
                      <a:pPr algn="ctr"/>
                      <a:r>
                        <a:rPr lang="lt-LT" sz="2800" b="1" dirty="0" smtClean="0">
                          <a:effectLst>
                            <a:outerShdw blurRad="38100" dist="38100" dir="2700000" algn="tl">
                              <a:srgbClr val="000000">
                                <a:alpha val="43137"/>
                              </a:srgbClr>
                            </a:outerShdw>
                          </a:effectLst>
                          <a:latin typeface="Calibri" pitchFamily="34" charset="0"/>
                          <a:cs typeface="Calibri" pitchFamily="34" charset="0"/>
                        </a:rPr>
                        <a:t>(84 %)</a:t>
                      </a:r>
                      <a:endParaRPr lang="lt-LT" sz="2800" b="1" dirty="0">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2 </a:t>
                      </a:r>
                    </a:p>
                    <a:p>
                      <a:pPr marL="0" marR="0" indent="0" algn="ctr" defTabSz="914400" rtl="0" eaLnBrk="1" fontAlgn="auto" latinLnBrk="0" hangingPunct="1">
                        <a:lnSpc>
                          <a:spcPct val="100000"/>
                        </a:lnSpc>
                        <a:spcBef>
                          <a:spcPts val="0"/>
                        </a:spcBef>
                        <a:spcAft>
                          <a:spcPts val="0"/>
                        </a:spcAft>
                        <a:buClrTx/>
                        <a:buSzTx/>
                        <a:buFontTx/>
                        <a:buNone/>
                        <a:tabLst/>
                        <a:defRPr/>
                      </a:pPr>
                      <a:r>
                        <a:rPr lang="lt-LT"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lygiu</a:t>
                      </a:r>
                      <a:endParaRPr lang="lt-LT" sz="2800" b="1" dirty="0" smtClean="0">
                        <a:effectLst>
                          <a:outerShdw blurRad="38100" dist="38100" dir="2700000" algn="tl">
                            <a:srgbClr val="000000">
                              <a:alpha val="43137"/>
                            </a:srgbClr>
                          </a:outerShdw>
                        </a:effectLst>
                        <a:latin typeface="Calibri" pitchFamily="34" charset="0"/>
                        <a:cs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7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3</a:t>
                      </a:r>
                      <a:r>
                        <a:rPr lang="lt-LT" sz="2700" dirty="0" smtClean="0">
                          <a:effectLst>
                            <a:outerShdw blurRad="38100" dist="38100" dir="2700000" algn="tl">
                              <a:srgbClr val="000000">
                                <a:alpha val="43137"/>
                              </a:srgbClr>
                            </a:outerShdw>
                          </a:effectLst>
                          <a:latin typeface="Calibri" pitchFamily="34" charset="0"/>
                          <a:cs typeface="Calibri" pitchFamily="34" charset="0"/>
                        </a:rPr>
                        <a:t> rakt. </a:t>
                      </a:r>
                      <a:r>
                        <a:rPr lang="lt-LT" sz="2700" dirty="0" err="1" smtClean="0">
                          <a:effectLst>
                            <a:outerShdw blurRad="38100" dist="38100" dir="2700000" algn="tl">
                              <a:srgbClr val="000000">
                                <a:alpha val="43137"/>
                              </a:srgbClr>
                            </a:outerShdw>
                          </a:effectLst>
                          <a:latin typeface="Calibri" pitchFamily="34" charset="0"/>
                          <a:cs typeface="Calibri" pitchFamily="34" charset="0"/>
                        </a:rPr>
                        <a:t>ž</a:t>
                      </a:r>
                      <a:r>
                        <a:rPr lang="lt-LT" sz="2700" dirty="0" smtClean="0">
                          <a:effectLst>
                            <a:outerShdw blurRad="38100" dist="38100" dir="2700000" algn="tl">
                              <a:srgbClr val="000000">
                                <a:alpha val="43137"/>
                              </a:srgbClr>
                            </a:outerShdw>
                          </a:effectLst>
                          <a:latin typeface="Calibri" pitchFamily="34" charset="0"/>
                          <a:cs typeface="Calibri"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lt-LT" sz="2700" dirty="0" smtClean="0">
                          <a:effectLst>
                            <a:outerShdw blurRad="38100" dist="38100" dir="2700000" algn="tl">
                              <a:srgbClr val="000000">
                                <a:alpha val="43137"/>
                              </a:srgbClr>
                            </a:outerShdw>
                          </a:effectLst>
                          <a:latin typeface="Calibri" pitchFamily="34" charset="0"/>
                          <a:cs typeface="Calibri" pitchFamily="34" charset="0"/>
                        </a:rPr>
                        <a:t>(27 %)</a:t>
                      </a:r>
                    </a:p>
                  </a:txBody>
                  <a:tcPr>
                    <a:lnR w="12700" cap="flat" cmpd="sng" algn="ctr">
                      <a:solidFill>
                        <a:schemeClr val="tx1"/>
                      </a:solidFill>
                      <a:prstDash val="solid"/>
                      <a:round/>
                      <a:headEnd type="none" w="med" len="med"/>
                      <a:tailEnd type="none" w="med" len="med"/>
                    </a:lnR>
                  </a:tcPr>
                </a:tc>
                <a:tc>
                  <a:txBody>
                    <a:bodyPr/>
                    <a:lstStyle/>
                    <a:p>
                      <a:pPr algn="ctr"/>
                      <a:r>
                        <a:rPr lang="lt-LT" sz="27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5</a:t>
                      </a:r>
                      <a:r>
                        <a:rPr lang="lt-LT" sz="2700" dirty="0" smtClean="0">
                          <a:effectLst>
                            <a:outerShdw blurRad="38100" dist="38100" dir="2700000" algn="tl">
                              <a:srgbClr val="000000">
                                <a:alpha val="43137"/>
                              </a:srgbClr>
                            </a:outerShdw>
                          </a:effectLst>
                          <a:latin typeface="Calibri" pitchFamily="34" charset="0"/>
                          <a:cs typeface="Calibri" pitchFamily="34" charset="0"/>
                        </a:rPr>
                        <a:t> rakt. </a:t>
                      </a:r>
                      <a:r>
                        <a:rPr lang="lt-LT" sz="2700" dirty="0" err="1" smtClean="0">
                          <a:effectLst>
                            <a:outerShdw blurRad="38100" dist="38100" dir="2700000" algn="tl">
                              <a:srgbClr val="000000">
                                <a:alpha val="43137"/>
                              </a:srgbClr>
                            </a:outerShdw>
                          </a:effectLst>
                          <a:latin typeface="Calibri" pitchFamily="34" charset="0"/>
                          <a:cs typeface="Calibri" pitchFamily="34" charset="0"/>
                        </a:rPr>
                        <a:t>ž</a:t>
                      </a:r>
                      <a:r>
                        <a:rPr lang="lt-LT" sz="2700" dirty="0" smtClean="0">
                          <a:effectLst>
                            <a:outerShdw blurRad="38100" dist="38100" dir="2700000" algn="tl">
                              <a:srgbClr val="000000">
                                <a:alpha val="43137"/>
                              </a:srgbClr>
                            </a:outerShdw>
                          </a:effectLst>
                          <a:latin typeface="Calibri" pitchFamily="34" charset="0"/>
                          <a:cs typeface="Calibri"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lt-LT" sz="2700" dirty="0" smtClean="0">
                          <a:effectLst>
                            <a:outerShdw blurRad="38100" dist="38100" dir="2700000" algn="tl">
                              <a:srgbClr val="000000">
                                <a:alpha val="43137"/>
                              </a:srgbClr>
                            </a:outerShdw>
                          </a:effectLst>
                          <a:latin typeface="Calibri" pitchFamily="34" charset="0"/>
                          <a:cs typeface="Calibri" pitchFamily="34" charset="0"/>
                        </a:rPr>
                        <a:t>(19 %)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2700" smtClean="0">
                          <a:solidFill>
                            <a:srgbClr val="FF0000"/>
                          </a:solidFill>
                          <a:effectLst>
                            <a:outerShdw blurRad="38100" dist="38100" dir="2700000" algn="tl">
                              <a:srgbClr val="000000">
                                <a:alpha val="43137"/>
                              </a:srgbClr>
                            </a:outerShdw>
                          </a:effectLst>
                          <a:latin typeface="Calibri" pitchFamily="34" charset="0"/>
                          <a:cs typeface="Calibri" pitchFamily="34" charset="0"/>
                        </a:rPr>
                        <a:t>1</a:t>
                      </a:r>
                      <a:r>
                        <a:rPr lang="lt-LT" sz="2700" smtClean="0">
                          <a:solidFill>
                            <a:srgbClr val="000000"/>
                          </a:solidFill>
                          <a:effectLst>
                            <a:outerShdw blurRad="38100" dist="38100" dir="2700000" algn="tl">
                              <a:srgbClr val="000000">
                                <a:alpha val="43137"/>
                              </a:srgbClr>
                            </a:outerShdw>
                          </a:effectLst>
                          <a:latin typeface="Calibri" pitchFamily="34" charset="0"/>
                          <a:cs typeface="Calibri" pitchFamily="34" charset="0"/>
                        </a:rPr>
                        <a:t> rakt. ž. (10 %)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27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2</a:t>
                      </a:r>
                      <a:r>
                        <a:rPr lang="lt-LT" sz="2700" dirty="0" smtClean="0">
                          <a:effectLst>
                            <a:outerShdw blurRad="38100" dist="38100" dir="2700000" algn="tl">
                              <a:srgbClr val="000000">
                                <a:alpha val="43137"/>
                              </a:srgbClr>
                            </a:outerShdw>
                          </a:effectLst>
                          <a:latin typeface="Calibri" pitchFamily="34" charset="0"/>
                          <a:cs typeface="Calibri" pitchFamily="34" charset="0"/>
                        </a:rPr>
                        <a:t> rakt. </a:t>
                      </a:r>
                      <a:r>
                        <a:rPr lang="lt-LT" sz="2700" dirty="0" err="1" smtClean="0">
                          <a:effectLst>
                            <a:outerShdw blurRad="38100" dist="38100" dir="2700000" algn="tl">
                              <a:srgbClr val="000000">
                                <a:alpha val="43137"/>
                              </a:srgbClr>
                            </a:outerShdw>
                          </a:effectLst>
                          <a:latin typeface="Calibri" pitchFamily="34" charset="0"/>
                          <a:cs typeface="Calibri" pitchFamily="34" charset="0"/>
                        </a:rPr>
                        <a:t>ž</a:t>
                      </a:r>
                      <a:r>
                        <a:rPr lang="lt-LT" sz="2700" dirty="0" smtClean="0">
                          <a:effectLst>
                            <a:outerShdw blurRad="38100" dist="38100" dir="2700000" algn="tl">
                              <a:srgbClr val="000000">
                                <a:alpha val="43137"/>
                              </a:srgbClr>
                            </a:outerShdw>
                          </a:effectLst>
                          <a:latin typeface="Calibri" pitchFamily="34" charset="0"/>
                          <a:cs typeface="Calibri" pitchFamily="34"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lt-LT" sz="2700" dirty="0" smtClean="0">
                          <a:effectLst>
                            <a:outerShdw blurRad="38100" dist="38100" dir="2700000" algn="tl">
                              <a:srgbClr val="000000">
                                <a:alpha val="43137"/>
                              </a:srgbClr>
                            </a:outerShdw>
                          </a:effectLst>
                          <a:latin typeface="Calibri" pitchFamily="34" charset="0"/>
                          <a:cs typeface="Calibri" pitchFamily="34" charset="0"/>
                        </a:rPr>
                        <a:t>(10 %)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lt-LT" sz="28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11</a:t>
                      </a:r>
                      <a:r>
                        <a:rPr lang="lt-LT" sz="2800" b="1" dirty="0" smtClean="0">
                          <a:effectLst>
                            <a:outerShdw blurRad="38100" dist="38100" dir="2700000" algn="tl">
                              <a:srgbClr val="000000">
                                <a:alpha val="43137"/>
                              </a:srgbClr>
                            </a:outerShdw>
                          </a:effectLst>
                          <a:latin typeface="Calibri" pitchFamily="34" charset="0"/>
                          <a:cs typeface="Calibri" pitchFamily="34" charset="0"/>
                        </a:rPr>
                        <a:t> </a:t>
                      </a:r>
                    </a:p>
                    <a:p>
                      <a:pPr algn="ctr"/>
                      <a:r>
                        <a:rPr lang="lt-LT" sz="2800" b="1" dirty="0" smtClean="0">
                          <a:effectLst>
                            <a:outerShdw blurRad="38100" dist="38100" dir="2700000" algn="tl">
                              <a:srgbClr val="000000">
                                <a:alpha val="43137"/>
                              </a:srgbClr>
                            </a:outerShdw>
                          </a:effectLst>
                          <a:latin typeface="Calibri" pitchFamily="34" charset="0"/>
                          <a:cs typeface="Calibri" pitchFamily="34" charset="0"/>
                        </a:rPr>
                        <a:t>(16 %)</a:t>
                      </a:r>
                      <a:endParaRPr lang="lt-LT" sz="2800" b="1" dirty="0">
                        <a:effectLst>
                          <a:outerShdw blurRad="38100" dist="38100" dir="2700000" algn="tl">
                            <a:srgbClr val="000000">
                              <a:alpha val="43137"/>
                            </a:srgbClr>
                          </a:outerShdw>
                        </a:effectLst>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tcPr>
                </a:tc>
              </a:tr>
            </a:tbl>
          </a:graphicData>
        </a:graphic>
      </p:graphicFrame>
      <p:sp>
        <p:nvSpPr>
          <p:cNvPr id="6" name="Lenkta kairioji rodyklė 5"/>
          <p:cNvSpPr/>
          <p:nvPr/>
        </p:nvSpPr>
        <p:spPr>
          <a:xfrm rot="5400000">
            <a:off x="2159732" y="5409220"/>
            <a:ext cx="720080" cy="1944216"/>
          </a:xfrm>
          <a:prstGeom prst="curvedLeftArrow">
            <a:avLst/>
          </a:prstGeom>
          <a:solidFill>
            <a:srgbClr val="FF0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lt-LT">
              <a:solidFill>
                <a:schemeClr val="tx1"/>
              </a:solidFill>
            </a:endParaRPr>
          </a:p>
        </p:txBody>
      </p:sp>
    </p:spTree>
    <p:extLst>
      <p:ext uri="{BB962C8B-B14F-4D97-AF65-F5344CB8AC3E}">
        <p14:creationId xmlns:p14="http://schemas.microsoft.com/office/powerpoint/2010/main" val="2268498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rgbClr val="0000CC"/>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3.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Ugdymo(si</a:t>
            </a:r>
            <a:r>
              <a:rPr lang="lt-LT" sz="3200" dirty="0" smtClean="0">
                <a:effectLst>
                  <a:outerShdw blurRad="38100" dist="38100" dir="2700000" algn="tl">
                    <a:srgbClr val="000000">
                      <a:alpha val="43137"/>
                    </a:srgbClr>
                  </a:outerShdw>
                </a:effectLst>
                <a:latin typeface="Calibri" pitchFamily="34" charset="0"/>
                <a:cs typeface="Calibri" pitchFamily="34" charset="0"/>
              </a:rPr>
              <a:t>) aplinkos </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3.1. Įgalinanti mokytis fizinė aplinka</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3.1.2. Pastatas ir jo aplinka </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RAKTINIS ŽODIS	     	Estetiškumas	     						</a:t>
            </a:r>
            <a:r>
              <a:rPr lang="lt-LT" sz="32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(vidurkis – 3,31)</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a:solidFill>
                  <a:srgbClr val="0000CC"/>
                </a:solidFill>
                <a:effectLst>
                  <a:outerShdw blurRad="38100" dist="38100" dir="2700000" algn="tl">
                    <a:srgbClr val="000000">
                      <a:alpha val="43137"/>
                    </a:srgbClr>
                  </a:outerShdw>
                </a:effectLst>
                <a:latin typeface="Calibri" pitchFamily="34" charset="0"/>
                <a:cs typeface="Calibri" pitchFamily="34" charset="0"/>
              </a:rPr>
              <a:t>AUKŠČIAUSIOS VERTĖS</a:t>
            </a:r>
          </a:p>
        </p:txBody>
      </p:sp>
      <p:sp>
        <p:nvSpPr>
          <p:cNvPr id="5" name="Stačiakampis 4"/>
          <p:cNvSpPr/>
          <p:nvPr/>
        </p:nvSpPr>
        <p:spPr>
          <a:xfrm>
            <a:off x="107504" y="3212976"/>
            <a:ext cx="8784975" cy="2677656"/>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Mokyklos </a:t>
            </a:r>
            <a:r>
              <a:rPr lang="lt-LT" sz="2400" u="sng" dirty="0">
                <a:effectLst>
                  <a:outerShdw blurRad="38100" dist="38100" dir="2700000" algn="tl">
                    <a:srgbClr val="000000">
                      <a:alpha val="43137"/>
                    </a:srgbClr>
                  </a:outerShdw>
                </a:effectLst>
                <a:latin typeface="Calibri" pitchFamily="34" charset="0"/>
                <a:cs typeface="Calibri" pitchFamily="34" charset="0"/>
              </a:rPr>
              <a:t>interjeras</a:t>
            </a:r>
            <a:r>
              <a:rPr lang="lt-LT" sz="2400" dirty="0">
                <a:effectLst>
                  <a:outerShdw blurRad="38100" dist="38100" dir="2700000" algn="tl">
                    <a:srgbClr val="000000">
                      <a:alpha val="43137"/>
                    </a:srgbClr>
                  </a:outerShdw>
                </a:effectLst>
                <a:latin typeface="Calibri" pitchFamily="34" charset="0"/>
                <a:cs typeface="Calibri" pitchFamily="34" charset="0"/>
              </a:rPr>
              <a:t> (spalvų parinkimas, baldai ir jų išdėstymas, stendai, puošyba ir kitos detalės) </a:t>
            </a:r>
            <a:r>
              <a:rPr lang="lt-LT" sz="2400" u="sng" dirty="0">
                <a:effectLst>
                  <a:outerShdw blurRad="38100" dist="38100" dir="2700000" algn="tl">
                    <a:srgbClr val="000000">
                      <a:alpha val="43137"/>
                    </a:srgbClr>
                  </a:outerShdw>
                </a:effectLst>
                <a:latin typeface="Calibri" pitchFamily="34" charset="0"/>
                <a:cs typeface="Calibri" pitchFamily="34" charset="0"/>
              </a:rPr>
              <a:t>kuria gerą nuotaiką </a:t>
            </a:r>
            <a:r>
              <a:rPr lang="lt-LT" sz="2400" dirty="0">
                <a:effectLst>
                  <a:outerShdw blurRad="38100" dist="38100" dir="2700000" algn="tl">
                    <a:srgbClr val="000000">
                      <a:alpha val="43137"/>
                    </a:srgbClr>
                  </a:outerShdw>
                </a:effectLst>
                <a:latin typeface="Calibri" pitchFamily="34" charset="0"/>
                <a:cs typeface="Calibri" pitchFamily="34" charset="0"/>
              </a:rPr>
              <a:t>bei mokinių amžiui derantį </a:t>
            </a:r>
            <a:r>
              <a:rPr lang="lt-LT" sz="2400" u="sng" dirty="0">
                <a:effectLst>
                  <a:outerShdw blurRad="38100" dist="38100" dir="2700000" algn="tl">
                    <a:srgbClr val="000000">
                      <a:alpha val="43137"/>
                    </a:srgbClr>
                  </a:outerShdw>
                </a:effectLst>
                <a:latin typeface="Calibri" pitchFamily="34" charset="0"/>
                <a:cs typeface="Calibri" pitchFamily="34" charset="0"/>
              </a:rPr>
              <a:t>jaukumą</a:t>
            </a:r>
            <a:r>
              <a:rPr lang="lt-LT" sz="2400" dirty="0">
                <a:effectLst>
                  <a:outerShdw blurRad="38100" dist="38100" dir="2700000" algn="tl">
                    <a:srgbClr val="000000">
                      <a:alpha val="43137"/>
                    </a:srgbClr>
                  </a:outerShdw>
                </a:effectLst>
                <a:latin typeface="Calibri" pitchFamily="34" charset="0"/>
                <a:cs typeface="Calibri" pitchFamily="34" charset="0"/>
              </a:rPr>
              <a:t>, ugdo darnos jausmą ir gerą skonį.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Derinant skirtingus interjero stilius, kuriamos </a:t>
            </a:r>
            <a:r>
              <a:rPr lang="lt-LT" sz="2400" u="sng" dirty="0">
                <a:effectLst>
                  <a:outerShdw blurRad="38100" dist="38100" dir="2700000" algn="tl">
                    <a:srgbClr val="000000">
                      <a:alpha val="43137"/>
                    </a:srgbClr>
                  </a:outerShdw>
                </a:effectLst>
                <a:latin typeface="Calibri" pitchFamily="34" charset="0"/>
                <a:cs typeface="Calibri" pitchFamily="34" charset="0"/>
              </a:rPr>
              <a:t>įvairių paskirčių erdvės</a:t>
            </a:r>
            <a:r>
              <a:rPr lang="lt-LT" sz="2400" dirty="0">
                <a:effectLst>
                  <a:outerShdw blurRad="38100" dist="38100" dir="2700000" algn="tl">
                    <a:srgbClr val="000000">
                      <a:alpha val="43137"/>
                    </a:srgbClr>
                  </a:outerShdw>
                </a:effectLst>
                <a:latin typeface="Calibri" pitchFamily="34" charset="0"/>
                <a:cs typeface="Calibri" pitchFamily="34" charset="0"/>
              </a:rPr>
              <a:t> – padedančios susikaupti, stimuliuojančios mąstymą ir mokymąsi, improvizavimą ir kūrybą, bendravimą ir poilsį. </a:t>
            </a:r>
          </a:p>
        </p:txBody>
      </p:sp>
    </p:spTree>
    <p:extLst>
      <p:ext uri="{BB962C8B-B14F-4D97-AF65-F5344CB8AC3E}">
        <p14:creationId xmlns:p14="http://schemas.microsoft.com/office/powerpoint/2010/main" val="2851775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36" y="598497"/>
            <a:ext cx="9140464" cy="2554545"/>
          </a:xfrm>
          <a:prstGeom prst="rect">
            <a:avLst/>
          </a:prstGeom>
          <a:noFill/>
          <a:ln>
            <a:solidFill>
              <a:srgbClr val="0000CC"/>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3.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Ugdymo(si</a:t>
            </a:r>
            <a:r>
              <a:rPr lang="lt-LT" sz="3200" dirty="0" smtClean="0">
                <a:effectLst>
                  <a:outerShdw blurRad="38100" dist="38100" dir="2700000" algn="tl">
                    <a:srgbClr val="000000">
                      <a:alpha val="43137"/>
                    </a:srgbClr>
                  </a:outerShdw>
                </a:effectLst>
                <a:latin typeface="Calibri" pitchFamily="34" charset="0"/>
                <a:cs typeface="Calibri" pitchFamily="34" charset="0"/>
              </a:rPr>
              <a:t>) aplinkos </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3.1. Įgalinanti mokytis fizinė aplinka</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3.1.3. Aplinkų </a:t>
            </a:r>
            <a:r>
              <a:rPr lang="lt-LT" sz="3200" dirty="0" err="1" smtClean="0">
                <a:effectLst>
                  <a:outerShdw blurRad="38100" dist="38100" dir="2700000" algn="tl">
                    <a:srgbClr val="000000">
                      <a:alpha val="43137"/>
                    </a:srgbClr>
                  </a:outerShdw>
                </a:effectLst>
                <a:latin typeface="Calibri" pitchFamily="34" charset="0"/>
                <a:cs typeface="Calibri" pitchFamily="34" charset="0"/>
              </a:rPr>
              <a:t>bendrakūra</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RAKTINIS ŽODIS	     	</a:t>
            </a:r>
            <a:r>
              <a:rPr lang="lt-LT" sz="31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Mokinių darbų demonstravimas	     </a:t>
            </a:r>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			</a:t>
            </a:r>
            <a:r>
              <a:rPr lang="lt-LT" sz="32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(vidurkis – 3,27)</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a:solidFill>
                  <a:srgbClr val="0000CC"/>
                </a:solidFill>
                <a:effectLst>
                  <a:outerShdw blurRad="38100" dist="38100" dir="2700000" algn="tl">
                    <a:srgbClr val="000000">
                      <a:alpha val="43137"/>
                    </a:srgbClr>
                  </a:outerShdw>
                </a:effectLst>
                <a:latin typeface="Calibri" pitchFamily="34" charset="0"/>
                <a:cs typeface="Calibri" pitchFamily="34" charset="0"/>
              </a:rPr>
              <a:t>AUKŠČIAUSIOS VERTĖS</a:t>
            </a:r>
          </a:p>
        </p:txBody>
      </p:sp>
      <p:sp>
        <p:nvSpPr>
          <p:cNvPr id="5" name="Stačiakampis 4"/>
          <p:cNvSpPr/>
          <p:nvPr/>
        </p:nvSpPr>
        <p:spPr>
          <a:xfrm>
            <a:off x="70175" y="3284984"/>
            <a:ext cx="8784975" cy="1938992"/>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Mokyklos patalpos </a:t>
            </a:r>
            <a:r>
              <a:rPr lang="lt-LT" sz="2400" u="sng" dirty="0">
                <a:effectLst>
                  <a:outerShdw blurRad="38100" dist="38100" dir="2700000" algn="tl">
                    <a:srgbClr val="000000">
                      <a:alpha val="43137"/>
                    </a:srgbClr>
                  </a:outerShdw>
                </a:effectLst>
                <a:latin typeface="Calibri" pitchFamily="34" charset="0"/>
                <a:cs typeface="Calibri" pitchFamily="34" charset="0"/>
              </a:rPr>
              <a:t>dekoruojamos mokinių darbais</a:t>
            </a:r>
            <a:r>
              <a:rPr lang="lt-LT" sz="2400" dirty="0">
                <a:effectLst>
                  <a:outerShdw blurRad="38100" dist="38100" dir="2700000" algn="tl">
                    <a:srgbClr val="000000">
                      <a:alpha val="43137"/>
                    </a:srgbClr>
                  </a:outerShdw>
                </a:effectLst>
                <a:latin typeface="Calibri" pitchFamily="34" charset="0"/>
                <a:cs typeface="Calibri" pitchFamily="34" charset="0"/>
              </a:rPr>
              <a:t>.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Taip pat </a:t>
            </a:r>
            <a:r>
              <a:rPr lang="lt-LT" sz="2400" u="sng" dirty="0">
                <a:effectLst>
                  <a:outerShdw blurRad="38100" dist="38100" dir="2700000" algn="tl">
                    <a:srgbClr val="000000">
                      <a:alpha val="43137"/>
                    </a:srgbClr>
                  </a:outerShdw>
                </a:effectLst>
                <a:latin typeface="Calibri" pitchFamily="34" charset="0"/>
                <a:cs typeface="Calibri" pitchFamily="34" charset="0"/>
              </a:rPr>
              <a:t>eksponuojami tarpiniai mokymosi rezultatai</a:t>
            </a:r>
            <a:r>
              <a:rPr lang="lt-LT" sz="2400" dirty="0">
                <a:effectLst>
                  <a:outerShdw blurRad="38100" dist="38100" dir="2700000" algn="tl">
                    <a:srgbClr val="000000">
                      <a:alpha val="43137"/>
                    </a:srgbClr>
                  </a:outerShdw>
                </a:effectLst>
                <a:latin typeface="Calibri" pitchFamily="34" charset="0"/>
                <a:cs typeface="Calibri" pitchFamily="34" charset="0"/>
              </a:rPr>
              <a:t>, atspindintys jo procesą, – eskizai, modeliai, projektai, užrašai.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Mokiniai </a:t>
            </a:r>
            <a:r>
              <a:rPr lang="lt-LT" sz="2400" u="sng" dirty="0">
                <a:effectLst>
                  <a:outerShdw blurRad="38100" dist="38100" dir="2700000" algn="tl">
                    <a:srgbClr val="000000">
                      <a:alpha val="43137"/>
                    </a:srgbClr>
                  </a:outerShdw>
                </a:effectLst>
                <a:latin typeface="Calibri" pitchFamily="34" charset="0"/>
                <a:cs typeface="Calibri" pitchFamily="34" charset="0"/>
              </a:rPr>
              <a:t>vertina, domisi, saugo savo ir kitų darbus</a:t>
            </a:r>
            <a:r>
              <a:rPr lang="lt-LT" sz="2400" dirty="0">
                <a:effectLst>
                  <a:outerShdw blurRad="38100" dist="38100" dir="2700000" algn="tl">
                    <a:srgbClr val="000000">
                      <a:alpha val="43137"/>
                    </a:srgbClr>
                  </a:outerShdw>
                </a:effectLst>
                <a:latin typeface="Calibri" pitchFamily="34" charset="0"/>
                <a:cs typeface="Calibri" pitchFamily="34" charset="0"/>
              </a:rPr>
              <a:t>, mokosi iš jų.</a:t>
            </a:r>
          </a:p>
        </p:txBody>
      </p:sp>
    </p:spTree>
    <p:extLst>
      <p:ext uri="{BB962C8B-B14F-4D97-AF65-F5344CB8AC3E}">
        <p14:creationId xmlns:p14="http://schemas.microsoft.com/office/powerpoint/2010/main" val="479892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rgbClr val="0000CC"/>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3.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Ugdymo(si</a:t>
            </a:r>
            <a:r>
              <a:rPr lang="lt-LT" sz="3200" dirty="0" smtClean="0">
                <a:effectLst>
                  <a:outerShdw blurRad="38100" dist="38100" dir="2700000" algn="tl">
                    <a:srgbClr val="000000">
                      <a:alpha val="43137"/>
                    </a:srgbClr>
                  </a:outerShdw>
                </a:effectLst>
                <a:latin typeface="Calibri" pitchFamily="34" charset="0"/>
                <a:cs typeface="Calibri" pitchFamily="34" charset="0"/>
              </a:rPr>
              <a:t>) aplinkos </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3.1. Įgalinanti mokytis fizinė aplinka</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3.1.2. Pastatas ir jo aplinka </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RAKTINIS ŽODIS	     	</a:t>
            </a:r>
            <a:r>
              <a:rPr lang="lt-LT" sz="3200" b="1" dirty="0" err="1" smtClean="0">
                <a:solidFill>
                  <a:srgbClr val="006600"/>
                </a:solidFill>
                <a:effectLst>
                  <a:outerShdw blurRad="38100" dist="38100" dir="2700000" algn="tl">
                    <a:srgbClr val="000000">
                      <a:alpha val="43137"/>
                    </a:srgbClr>
                  </a:outerShdw>
                </a:effectLst>
                <a:latin typeface="Calibri" pitchFamily="34" charset="0"/>
                <a:cs typeface="Calibri" pitchFamily="34" charset="0"/>
              </a:rPr>
              <a:t>Ergonomiškumas</a:t>
            </a:r>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	     					</a:t>
            </a:r>
            <a:r>
              <a:rPr lang="lt-LT" sz="32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(vidurkis – 3,1)</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a:solidFill>
                  <a:srgbClr val="0000CC"/>
                </a:solidFill>
                <a:effectLst>
                  <a:outerShdw blurRad="38100" dist="38100" dir="2700000" algn="tl">
                    <a:srgbClr val="000000">
                      <a:alpha val="43137"/>
                    </a:srgbClr>
                  </a:outerShdw>
                </a:effectLst>
                <a:latin typeface="Calibri" pitchFamily="34" charset="0"/>
                <a:cs typeface="Calibri" pitchFamily="34" charset="0"/>
              </a:rPr>
              <a:t>AUKŠČIAUSIOS VERTĖS</a:t>
            </a:r>
          </a:p>
        </p:txBody>
      </p:sp>
      <p:sp>
        <p:nvSpPr>
          <p:cNvPr id="5" name="Stačiakampis 4"/>
          <p:cNvSpPr/>
          <p:nvPr/>
        </p:nvSpPr>
        <p:spPr>
          <a:xfrm>
            <a:off x="107504" y="3153042"/>
            <a:ext cx="8784975" cy="3785652"/>
          </a:xfrm>
          <a:prstGeom prst="rect">
            <a:avLst/>
          </a:prstGeom>
          <a:ln w="3175">
            <a:solidFill>
              <a:schemeClr val="tx1"/>
            </a:solidFill>
          </a:ln>
        </p:spPr>
        <p:txBody>
          <a:bodyPr wrap="square">
            <a:spAutoFit/>
          </a:bodyPr>
          <a:lstStyle/>
          <a:p>
            <a:r>
              <a:rPr lang="lt-LT" sz="24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4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Mokymosi aplinka – </a:t>
            </a:r>
            <a:r>
              <a:rPr lang="lt-LT" sz="2400" u="sng" dirty="0">
                <a:effectLst>
                  <a:outerShdw blurRad="38100" dist="38100" dir="2700000" algn="tl">
                    <a:srgbClr val="000000">
                      <a:alpha val="43137"/>
                    </a:srgbClr>
                  </a:outerShdw>
                </a:effectLst>
                <a:latin typeface="Calibri" pitchFamily="34" charset="0"/>
                <a:cs typeface="Calibri" pitchFamily="34" charset="0"/>
              </a:rPr>
              <a:t>patalpų išdėstymas, įrengimas, apšvietimas, vėdinimas ir šildymas </a:t>
            </a:r>
            <a:r>
              <a:rPr lang="lt-LT" sz="2400" dirty="0">
                <a:effectLst>
                  <a:outerShdw blurRad="38100" dist="38100" dir="2700000" algn="tl">
                    <a:srgbClr val="000000">
                      <a:alpha val="43137"/>
                    </a:srgbClr>
                  </a:outerShdw>
                </a:effectLst>
                <a:latin typeface="Calibri" pitchFamily="34" charset="0"/>
                <a:cs typeface="Calibri" pitchFamily="34" charset="0"/>
              </a:rPr>
              <a:t>– yra patogi, sveika ir palanki mokytis.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u="sng" dirty="0">
                <a:effectLst>
                  <a:outerShdw blurRad="38100" dist="38100" dir="2700000" algn="tl">
                    <a:srgbClr val="000000">
                      <a:alpha val="43137"/>
                    </a:srgbClr>
                  </a:outerShdw>
                </a:effectLst>
                <a:latin typeface="Calibri" pitchFamily="34" charset="0"/>
                <a:cs typeface="Calibri" pitchFamily="34" charset="0"/>
              </a:rPr>
              <a:t>Erdvės funkcionalios</a:t>
            </a:r>
            <a:r>
              <a:rPr lang="lt-LT" sz="2400" dirty="0">
                <a:effectLst>
                  <a:outerShdw blurRad="38100" dist="38100" dir="2700000" algn="tl">
                    <a:srgbClr val="000000">
                      <a:alpha val="43137"/>
                    </a:srgbClr>
                  </a:outerShdw>
                </a:effectLst>
                <a:latin typeface="Calibri" pitchFamily="34" charset="0"/>
                <a:cs typeface="Calibri" pitchFamily="34" charset="0"/>
              </a:rPr>
              <a:t>, lengvai pertvarkomos ir pritaikomos skirtingiems </a:t>
            </a:r>
            <a:r>
              <a:rPr lang="lt-LT" sz="2400" dirty="0" err="1">
                <a:effectLst>
                  <a:outerShdw blurRad="38100" dist="38100" dir="2700000" algn="tl">
                    <a:srgbClr val="000000">
                      <a:alpha val="43137"/>
                    </a:srgbClr>
                  </a:outerShdw>
                </a:effectLst>
                <a:latin typeface="Calibri" pitchFamily="34" charset="0"/>
                <a:cs typeface="Calibri" pitchFamily="34" charset="0"/>
              </a:rPr>
              <a:t>ugdymo(si</a:t>
            </a:r>
            <a:r>
              <a:rPr lang="lt-LT" sz="2400" dirty="0">
                <a:effectLst>
                  <a:outerShdw blurRad="38100" dist="38100" dir="2700000" algn="tl">
                    <a:srgbClr val="000000">
                      <a:alpha val="43137"/>
                    </a:srgbClr>
                  </a:outerShdw>
                </a:effectLst>
                <a:latin typeface="Calibri" pitchFamily="34" charset="0"/>
                <a:cs typeface="Calibri" pitchFamily="34" charset="0"/>
              </a:rPr>
              <a:t>) poreikiams: pamokoms ir </a:t>
            </a:r>
            <a:r>
              <a:rPr lang="lt-LT" sz="2400" dirty="0" err="1">
                <a:effectLst>
                  <a:outerShdw blurRad="38100" dist="38100" dir="2700000" algn="tl">
                    <a:srgbClr val="000000">
                      <a:alpha val="43137"/>
                    </a:srgbClr>
                  </a:outerShdw>
                </a:effectLst>
                <a:latin typeface="Calibri" pitchFamily="34" charset="0"/>
                <a:cs typeface="Calibri" pitchFamily="34" charset="0"/>
              </a:rPr>
              <a:t>popamokinei</a:t>
            </a:r>
            <a:r>
              <a:rPr lang="lt-LT" sz="2400" dirty="0">
                <a:effectLst>
                  <a:outerShdw blurRad="38100" dist="38100" dir="2700000" algn="tl">
                    <a:srgbClr val="000000">
                      <a:alpha val="43137"/>
                    </a:srgbClr>
                  </a:outerShdw>
                </a:effectLst>
                <a:latin typeface="Calibri" pitchFamily="34" charset="0"/>
                <a:cs typeface="Calibri" pitchFamily="34" charset="0"/>
              </a:rPr>
              <a:t> veiklai, individualiam, </a:t>
            </a:r>
            <a:r>
              <a:rPr lang="lt-LT" sz="2400" dirty="0" err="1">
                <a:effectLst>
                  <a:outerShdw blurRad="38100" dist="38100" dir="2700000" algn="tl">
                    <a:srgbClr val="000000">
                      <a:alpha val="43137"/>
                    </a:srgbClr>
                  </a:outerShdw>
                </a:effectLst>
                <a:latin typeface="Calibri" pitchFamily="34" charset="0"/>
                <a:cs typeface="Calibri" pitchFamily="34" charset="0"/>
              </a:rPr>
              <a:t>partneriškam</a:t>
            </a:r>
            <a:r>
              <a:rPr lang="lt-LT" sz="2400" dirty="0">
                <a:effectLst>
                  <a:outerShdw blurRad="38100" dist="38100" dir="2700000" algn="tl">
                    <a:srgbClr val="000000">
                      <a:alpha val="43137"/>
                    </a:srgbClr>
                  </a:outerShdw>
                </a:effectLst>
                <a:latin typeface="Calibri" pitchFamily="34" charset="0"/>
                <a:cs typeface="Calibri" pitchFamily="34" charset="0"/>
              </a:rPr>
              <a:t>, grupių darbui, mokymuisi su mokytojais ar savarankiškai.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Įrengtos </a:t>
            </a:r>
            <a:r>
              <a:rPr lang="lt-LT" sz="2400" u="sng" dirty="0">
                <a:effectLst>
                  <a:outerShdw blurRad="38100" dist="38100" dir="2700000" algn="tl">
                    <a:srgbClr val="000000">
                      <a:alpha val="43137"/>
                    </a:srgbClr>
                  </a:outerShdw>
                </a:effectLst>
                <a:latin typeface="Calibri" pitchFamily="34" charset="0"/>
                <a:cs typeface="Calibri" pitchFamily="34" charset="0"/>
              </a:rPr>
              <a:t>zonos aktyviam ir pasyviam poilsiui, bendravimui. </a:t>
            </a:r>
          </a:p>
          <a:p>
            <a:r>
              <a:rPr lang="lt-LT" sz="24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400" dirty="0">
                <a:effectLst>
                  <a:outerShdw blurRad="38100" dist="38100" dir="2700000" algn="tl">
                    <a:srgbClr val="000000">
                      <a:alpha val="43137"/>
                    </a:srgbClr>
                  </a:outerShdw>
                </a:effectLst>
                <a:latin typeface="Calibri" pitchFamily="34" charset="0"/>
                <a:cs typeface="Calibri" pitchFamily="34" charset="0"/>
              </a:rPr>
              <a:t>Kiekvienas bendruomenės narys turi vietą pasidėti darbo ar mokymosi priemones.</a:t>
            </a:r>
          </a:p>
        </p:txBody>
      </p:sp>
    </p:spTree>
    <p:extLst>
      <p:ext uri="{BB962C8B-B14F-4D97-AF65-F5344CB8AC3E}">
        <p14:creationId xmlns:p14="http://schemas.microsoft.com/office/powerpoint/2010/main" val="2512443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98497"/>
            <a:ext cx="8784975" cy="2554545"/>
          </a:xfrm>
          <a:prstGeom prst="rect">
            <a:avLst/>
          </a:prstGeom>
          <a:noFill/>
          <a:ln>
            <a:solidFill>
              <a:srgbClr val="0000CC"/>
            </a:solidFill>
          </a:ln>
        </p:spPr>
        <p:txBody>
          <a:bodyPr wrap="square" rtlCol="0">
            <a:spAutoFit/>
          </a:bodyPr>
          <a:lstStyle/>
          <a:p>
            <a:r>
              <a:rPr lang="lt-LT" sz="3200" b="1" dirty="0" smtClean="0">
                <a:effectLst>
                  <a:outerShdw blurRad="38100" dist="38100" dir="2700000" algn="tl">
                    <a:srgbClr val="000000">
                      <a:alpha val="43137"/>
                    </a:srgbClr>
                  </a:outerShdw>
                </a:effectLst>
                <a:latin typeface="Calibri" pitchFamily="34" charset="0"/>
                <a:cs typeface="Calibri" pitchFamily="34" charset="0"/>
              </a:rPr>
              <a:t>SRITIS 	</a:t>
            </a:r>
            <a:r>
              <a:rPr lang="lt-LT" sz="3200" dirty="0" smtClean="0">
                <a:effectLst>
                  <a:outerShdw blurRad="38100" dist="38100" dir="2700000" algn="tl">
                    <a:srgbClr val="000000">
                      <a:alpha val="43137"/>
                    </a:srgbClr>
                  </a:outerShdw>
                </a:effectLst>
                <a:latin typeface="Calibri" pitchFamily="34" charset="0"/>
                <a:cs typeface="Calibri" pitchFamily="34" charset="0"/>
              </a:rPr>
              <a:t>2. </a:t>
            </a:r>
            <a:r>
              <a:rPr lang="lt-LT" sz="3200" dirty="0" err="1" smtClean="0">
                <a:effectLst>
                  <a:outerShdw blurRad="38100" dist="38100" dir="2700000" algn="tl">
                    <a:srgbClr val="000000">
                      <a:alpha val="43137"/>
                    </a:srgbClr>
                  </a:outerShdw>
                </a:effectLst>
                <a:latin typeface="Calibri" pitchFamily="34" charset="0"/>
                <a:cs typeface="Calibri" pitchFamily="34" charset="0"/>
              </a:rPr>
              <a:t>Ugdymas(is</a:t>
            </a:r>
            <a:r>
              <a:rPr lang="lt-LT" sz="3200" dirty="0" smtClean="0">
                <a:effectLst>
                  <a:outerShdw blurRad="38100" dist="38100" dir="2700000" algn="tl">
                    <a:srgbClr val="000000">
                      <a:alpha val="43137"/>
                    </a:srgbClr>
                  </a:outerShdw>
                </a:effectLst>
                <a:latin typeface="Calibri" pitchFamily="34" charset="0"/>
                <a:cs typeface="Calibri" pitchFamily="34" charset="0"/>
              </a:rPr>
              <a:t>) ir mokinių patirtys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TEMA	</a:t>
            </a:r>
            <a:r>
              <a:rPr lang="lt-LT" sz="3200" dirty="0" smtClean="0">
                <a:effectLst>
                  <a:outerShdw blurRad="38100" dist="38100" dir="2700000" algn="tl">
                    <a:srgbClr val="000000">
                      <a:alpha val="43137"/>
                    </a:srgbClr>
                  </a:outerShdw>
                </a:effectLst>
                <a:latin typeface="Calibri" pitchFamily="34" charset="0"/>
                <a:cs typeface="Calibri" pitchFamily="34" charset="0"/>
              </a:rPr>
              <a:t>2.3. Mokymosi patirtys</a:t>
            </a:r>
          </a:p>
          <a:p>
            <a:r>
              <a:rPr lang="lt-LT" sz="3200" b="1" dirty="0" smtClean="0">
                <a:effectLst>
                  <a:outerShdw blurRad="38100" dist="38100" dir="2700000" algn="tl">
                    <a:srgbClr val="000000">
                      <a:alpha val="43137"/>
                    </a:srgbClr>
                  </a:outerShdw>
                </a:effectLst>
                <a:latin typeface="Calibri" pitchFamily="34" charset="0"/>
                <a:cs typeface="Calibri" pitchFamily="34" charset="0"/>
              </a:rPr>
              <a:t>RODIKLIS	</a:t>
            </a:r>
            <a:r>
              <a:rPr lang="lt-LT" sz="3200" dirty="0" smtClean="0">
                <a:effectLst>
                  <a:outerShdw blurRad="38100" dist="38100" dir="2700000" algn="tl">
                    <a:srgbClr val="000000">
                      <a:alpha val="43137"/>
                    </a:srgbClr>
                  </a:outerShdw>
                </a:effectLst>
                <a:latin typeface="Calibri" pitchFamily="34" charset="0"/>
                <a:cs typeface="Calibri" pitchFamily="34" charset="0"/>
              </a:rPr>
              <a:t>2.3.2. Ugdymas mokyklos gyvenimu </a:t>
            </a:r>
            <a:endParaRPr lang="lt-LT" sz="3200" b="1" dirty="0" smtClean="0">
              <a:effectLst>
                <a:outerShdw blurRad="38100" dist="38100" dir="2700000" algn="tl">
                  <a:srgbClr val="000000">
                    <a:alpha val="43137"/>
                  </a:srgbClr>
                </a:outerShdw>
              </a:effectLst>
              <a:latin typeface="Calibri" pitchFamily="34" charset="0"/>
              <a:cs typeface="Calibri" pitchFamily="34" charset="0"/>
            </a:endParaRPr>
          </a:p>
          <a:p>
            <a:r>
              <a:rPr lang="lt-LT" sz="3200" b="1"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RAKTINIS ŽODIS	     	Veiklos, įvykiai, nuotykiai	     				</a:t>
            </a:r>
            <a:r>
              <a:rPr lang="lt-LT" sz="3200" dirty="0" smtClean="0">
                <a:solidFill>
                  <a:srgbClr val="006600"/>
                </a:solidFill>
                <a:effectLst>
                  <a:outerShdw blurRad="38100" dist="38100" dir="2700000" algn="tl">
                    <a:srgbClr val="000000">
                      <a:alpha val="43137"/>
                    </a:srgbClr>
                  </a:outerShdw>
                </a:effectLst>
                <a:latin typeface="Calibri" pitchFamily="34" charset="0"/>
                <a:cs typeface="Calibri" pitchFamily="34" charset="0"/>
              </a:rPr>
              <a:t>(vidurkis – 3,06)</a:t>
            </a:r>
          </a:p>
        </p:txBody>
      </p:sp>
      <p:sp>
        <p:nvSpPr>
          <p:cNvPr id="4" name="Stačiakampis 3"/>
          <p:cNvSpPr/>
          <p:nvPr/>
        </p:nvSpPr>
        <p:spPr>
          <a:xfrm>
            <a:off x="3536" y="13722"/>
            <a:ext cx="4752528" cy="584775"/>
          </a:xfrm>
          <a:prstGeom prst="rect">
            <a:avLst/>
          </a:prstGeom>
        </p:spPr>
        <p:txBody>
          <a:bodyPr wrap="square">
            <a:spAutoFit/>
          </a:bodyPr>
          <a:lstStyle/>
          <a:p>
            <a:pPr lvl="0"/>
            <a:r>
              <a:rPr lang="lt-LT" sz="3200" b="1" dirty="0">
                <a:solidFill>
                  <a:srgbClr val="0000CC"/>
                </a:solidFill>
                <a:effectLst>
                  <a:outerShdw blurRad="38100" dist="38100" dir="2700000" algn="tl">
                    <a:srgbClr val="000000">
                      <a:alpha val="43137"/>
                    </a:srgbClr>
                  </a:outerShdw>
                </a:effectLst>
                <a:latin typeface="Calibri" pitchFamily="34" charset="0"/>
                <a:cs typeface="Calibri" pitchFamily="34" charset="0"/>
              </a:rPr>
              <a:t>AUKŠČIAUSIOS VERTĖS</a:t>
            </a:r>
          </a:p>
        </p:txBody>
      </p:sp>
      <p:sp>
        <p:nvSpPr>
          <p:cNvPr id="5" name="Stačiakampis 4"/>
          <p:cNvSpPr/>
          <p:nvPr/>
        </p:nvSpPr>
        <p:spPr>
          <a:xfrm>
            <a:off x="99238" y="3356992"/>
            <a:ext cx="8784975" cy="3539430"/>
          </a:xfrm>
          <a:prstGeom prst="rect">
            <a:avLst/>
          </a:prstGeom>
          <a:ln w="3175">
            <a:solidFill>
              <a:schemeClr val="tx1"/>
            </a:solidFill>
          </a:ln>
        </p:spPr>
        <p:txBody>
          <a:bodyPr wrap="square">
            <a:spAutoFit/>
          </a:bodyPr>
          <a:lstStyle/>
          <a:p>
            <a:r>
              <a:rPr lang="lt-LT" sz="2800" b="1" dirty="0">
                <a:effectLst>
                  <a:outerShdw blurRad="38100" dist="38100" dir="2700000" algn="tl">
                    <a:srgbClr val="000000">
                      <a:alpha val="43137"/>
                    </a:srgbClr>
                  </a:outerShdw>
                </a:effectLst>
                <a:latin typeface="Georgia" pitchFamily="18" charset="0"/>
                <a:cs typeface="Calibri" pitchFamily="34" charset="0"/>
                <a:sym typeface="Wingdings"/>
              </a:rPr>
              <a:t>ILIUSTRACIJA</a:t>
            </a:r>
          </a:p>
          <a:p>
            <a:r>
              <a:rPr lang="lt-LT" sz="2800" dirty="0" smtClean="0">
                <a:effectLst>
                  <a:outerShdw blurRad="38100" dist="38100" dir="2700000" algn="tl">
                    <a:srgbClr val="000000">
                      <a:alpha val="43137"/>
                    </a:srgbClr>
                  </a:outerShdw>
                </a:effectLst>
                <a:latin typeface="Calibri" pitchFamily="34" charset="0"/>
                <a:cs typeface="Calibri" pitchFamily="34" charset="0"/>
                <a:sym typeface="Wingdings"/>
              </a:rPr>
              <a:t></a:t>
            </a:r>
            <a:r>
              <a:rPr lang="lt-LT" sz="2800" dirty="0">
                <a:effectLst>
                  <a:outerShdw blurRad="38100" dist="38100" dir="2700000" algn="tl">
                    <a:srgbClr val="000000">
                      <a:alpha val="43137"/>
                    </a:srgbClr>
                  </a:outerShdw>
                </a:effectLst>
                <a:latin typeface="Calibri" pitchFamily="34" charset="0"/>
                <a:cs typeface="Calibri" pitchFamily="34" charset="0"/>
              </a:rPr>
              <a:t>Mokykloje </a:t>
            </a:r>
            <a:r>
              <a:rPr lang="lt-LT" sz="2800" u="sng" dirty="0">
                <a:effectLst>
                  <a:outerShdw blurRad="38100" dist="38100" dir="2700000" algn="tl">
                    <a:srgbClr val="000000">
                      <a:alpha val="43137"/>
                    </a:srgbClr>
                  </a:outerShdw>
                </a:effectLst>
                <a:latin typeface="Calibri" pitchFamily="34" charset="0"/>
                <a:cs typeface="Calibri" pitchFamily="34" charset="0"/>
              </a:rPr>
              <a:t>netrūksta įvairių įdomių būrelių ir renginių </a:t>
            </a:r>
            <a:r>
              <a:rPr lang="lt-LT" sz="2800" dirty="0">
                <a:effectLst>
                  <a:outerShdw blurRad="38100" dist="38100" dir="2700000" algn="tl">
                    <a:srgbClr val="000000">
                      <a:alpha val="43137"/>
                    </a:srgbClr>
                  </a:outerShdw>
                </a:effectLst>
                <a:latin typeface="Calibri" pitchFamily="34" charset="0"/>
                <a:cs typeface="Calibri" pitchFamily="34" charset="0"/>
              </a:rPr>
              <a:t>– projektų, akcijų, talkų, išvykų, varžybų, parodų ir </a:t>
            </a:r>
            <a:r>
              <a:rPr lang="lt-LT" sz="2800" dirty="0" err="1">
                <a:effectLst>
                  <a:outerShdw blurRad="38100" dist="38100" dir="2700000" algn="tl">
                    <a:srgbClr val="000000">
                      <a:alpha val="43137"/>
                    </a:srgbClr>
                  </a:outerShdw>
                </a:effectLst>
                <a:latin typeface="Calibri" pitchFamily="34" charset="0"/>
                <a:cs typeface="Calibri" pitchFamily="34" charset="0"/>
              </a:rPr>
              <a:t>kt</a:t>
            </a:r>
            <a:r>
              <a:rPr lang="lt-LT" sz="2800" dirty="0">
                <a:effectLst>
                  <a:outerShdw blurRad="38100" dist="38100" dir="2700000" algn="tl">
                    <a:srgbClr val="000000">
                      <a:alpha val="43137"/>
                    </a:srgbClr>
                  </a:outerShdw>
                </a:effectLst>
                <a:latin typeface="Calibri" pitchFamily="34" charset="0"/>
                <a:cs typeface="Calibri" pitchFamily="34" charset="0"/>
              </a:rPr>
              <a:t>. </a:t>
            </a:r>
          </a:p>
          <a:p>
            <a:r>
              <a:rPr lang="lt-LT" sz="28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800" dirty="0">
                <a:effectLst>
                  <a:outerShdw blurRad="38100" dist="38100" dir="2700000" algn="tl">
                    <a:srgbClr val="000000">
                      <a:alpha val="43137"/>
                    </a:srgbClr>
                  </a:outerShdw>
                </a:effectLst>
                <a:latin typeface="Calibri" pitchFamily="34" charset="0"/>
                <a:cs typeface="Calibri" pitchFamily="34" charset="0"/>
              </a:rPr>
              <a:t>Į juos </a:t>
            </a:r>
            <a:r>
              <a:rPr lang="lt-LT" sz="2800" u="sng" dirty="0">
                <a:effectLst>
                  <a:outerShdw blurRad="38100" dist="38100" dir="2700000" algn="tl">
                    <a:srgbClr val="000000">
                      <a:alpha val="43137"/>
                    </a:srgbClr>
                  </a:outerShdw>
                </a:effectLst>
                <a:latin typeface="Calibri" pitchFamily="34" charset="0"/>
                <a:cs typeface="Calibri" pitchFamily="34" charset="0"/>
              </a:rPr>
              <a:t>įtraukiamos mokinių šeimos ir vietos bendruomenė</a:t>
            </a:r>
            <a:r>
              <a:rPr lang="lt-LT" sz="2800" dirty="0">
                <a:effectLst>
                  <a:outerShdw blurRad="38100" dist="38100" dir="2700000" algn="tl">
                    <a:srgbClr val="000000">
                      <a:alpha val="43137"/>
                    </a:srgbClr>
                  </a:outerShdw>
                </a:effectLst>
                <a:latin typeface="Calibri" pitchFamily="34" charset="0"/>
                <a:cs typeface="Calibri" pitchFamily="34" charset="0"/>
              </a:rPr>
              <a:t>. </a:t>
            </a:r>
          </a:p>
          <a:p>
            <a:r>
              <a:rPr lang="lt-LT" sz="2800" dirty="0">
                <a:effectLst>
                  <a:outerShdw blurRad="38100" dist="38100" dir="2700000" algn="tl">
                    <a:srgbClr val="000000">
                      <a:alpha val="43137"/>
                    </a:srgbClr>
                  </a:outerShdw>
                </a:effectLst>
                <a:latin typeface="Calibri" pitchFamily="34" charset="0"/>
                <a:cs typeface="Calibri" pitchFamily="34" charset="0"/>
                <a:sym typeface="Wingdings"/>
              </a:rPr>
              <a:t></a:t>
            </a:r>
            <a:r>
              <a:rPr lang="lt-LT" sz="2800" dirty="0">
                <a:effectLst>
                  <a:outerShdw blurRad="38100" dist="38100" dir="2700000" algn="tl">
                    <a:srgbClr val="000000">
                      <a:alpha val="43137"/>
                    </a:srgbClr>
                  </a:outerShdw>
                </a:effectLst>
                <a:latin typeface="Calibri" pitchFamily="34" charset="0"/>
                <a:cs typeface="Calibri" pitchFamily="34" charset="0"/>
              </a:rPr>
              <a:t>Mokykla atlieka svarbų vaidmenį kuriant pozityvaus vaikų, paauglių, jaunuolių gyvenimo idėjas ir jį užpildo </a:t>
            </a:r>
            <a:r>
              <a:rPr lang="lt-LT" sz="2800" u="sng" dirty="0">
                <a:effectLst>
                  <a:outerShdw blurRad="38100" dist="38100" dir="2700000" algn="tl">
                    <a:srgbClr val="000000">
                      <a:alpha val="43137"/>
                    </a:srgbClr>
                  </a:outerShdw>
                </a:effectLst>
                <a:latin typeface="Calibri" pitchFamily="34" charset="0"/>
                <a:cs typeface="Calibri" pitchFamily="34" charset="0"/>
              </a:rPr>
              <a:t>prasmingomis veiklomis</a:t>
            </a:r>
            <a:r>
              <a:rPr lang="lt-LT" sz="2800" dirty="0">
                <a:effectLst>
                  <a:outerShdw blurRad="38100" dist="38100" dir="2700000" algn="tl">
                    <a:srgbClr val="000000">
                      <a:alpha val="43137"/>
                    </a:srgbClr>
                  </a:outerShdw>
                </a:effectLst>
                <a:latin typeface="Calibri" pitchFamily="34" charset="0"/>
                <a:cs typeface="Calibri" pitchFamily="34" charset="0"/>
              </a:rPr>
              <a:t>. </a:t>
            </a:r>
          </a:p>
        </p:txBody>
      </p:sp>
    </p:spTree>
    <p:extLst>
      <p:ext uri="{BB962C8B-B14F-4D97-AF65-F5344CB8AC3E}">
        <p14:creationId xmlns:p14="http://schemas.microsoft.com/office/powerpoint/2010/main" val="626798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grindinė">
  <a:themeElements>
    <a:clrScheme name="Pagrindinė">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Pagrindinė">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grindinė">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531</TotalTime>
  <Words>1957</Words>
  <Application>Microsoft Office PowerPoint</Application>
  <PresentationFormat>Demonstracija ekrane (4:3)</PresentationFormat>
  <Paragraphs>368</Paragraphs>
  <Slides>30</Slides>
  <Notes>0</Notes>
  <HiddenSlides>0</HiddenSlides>
  <MMClips>0</MMClips>
  <ScaleCrop>false</ScaleCrop>
  <HeadingPairs>
    <vt:vector size="4" baseType="variant">
      <vt:variant>
        <vt:lpstr>Tema</vt:lpstr>
      </vt:variant>
      <vt:variant>
        <vt:i4>1</vt:i4>
      </vt:variant>
      <vt:variant>
        <vt:lpstr>Skaidrių pavadinimai</vt:lpstr>
      </vt:variant>
      <vt:variant>
        <vt:i4>30</vt:i4>
      </vt:variant>
    </vt:vector>
  </HeadingPairs>
  <TitlesOfParts>
    <vt:vector size="31" baseType="lpstr">
      <vt:lpstr>Pagrindinė</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Home</dc:creator>
  <cp:lastModifiedBy>Mokytojas</cp:lastModifiedBy>
  <cp:revision>53</cp:revision>
  <cp:lastPrinted>2018-02-19T07:48:01Z</cp:lastPrinted>
  <dcterms:created xsi:type="dcterms:W3CDTF">2018-01-08T23:27:20Z</dcterms:created>
  <dcterms:modified xsi:type="dcterms:W3CDTF">2018-02-19T07:49:39Z</dcterms:modified>
</cp:coreProperties>
</file>